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256" r:id="rId2"/>
    <p:sldId id="258" r:id="rId3"/>
    <p:sldId id="257" r:id="rId4"/>
    <p:sldId id="259" r:id="rId5"/>
    <p:sldId id="261" r:id="rId6"/>
    <p:sldId id="260" r:id="rId7"/>
    <p:sldId id="262" r:id="rId8"/>
    <p:sldId id="285" r:id="rId9"/>
    <p:sldId id="263" r:id="rId10"/>
    <p:sldId id="264" r:id="rId11"/>
    <p:sldId id="265" r:id="rId12"/>
    <p:sldId id="266" r:id="rId13"/>
    <p:sldId id="281" r:id="rId14"/>
    <p:sldId id="282" r:id="rId15"/>
    <p:sldId id="267" r:id="rId16"/>
    <p:sldId id="283" r:id="rId17"/>
    <p:sldId id="279" r:id="rId18"/>
    <p:sldId id="280" r:id="rId19"/>
    <p:sldId id="269" r:id="rId20"/>
    <p:sldId id="270" r:id="rId21"/>
    <p:sldId id="286" r:id="rId22"/>
    <p:sldId id="277" r:id="rId23"/>
    <p:sldId id="287" r:id="rId24"/>
    <p:sldId id="288" r:id="rId25"/>
    <p:sldId id="271" r:id="rId26"/>
    <p:sldId id="289" r:id="rId27"/>
    <p:sldId id="272" r:id="rId28"/>
    <p:sldId id="273" r:id="rId29"/>
    <p:sldId id="308" r:id="rId30"/>
    <p:sldId id="294" r:id="rId31"/>
    <p:sldId id="300" r:id="rId32"/>
    <p:sldId id="301" r:id="rId33"/>
    <p:sldId id="293" r:id="rId34"/>
    <p:sldId id="278" r:id="rId35"/>
    <p:sldId id="309" r:id="rId36"/>
    <p:sldId id="310" r:id="rId37"/>
    <p:sldId id="311" r:id="rId38"/>
    <p:sldId id="312" r:id="rId39"/>
    <p:sldId id="313" r:id="rId40"/>
    <p:sldId id="314" r:id="rId41"/>
    <p:sldId id="315" r:id="rId42"/>
    <p:sldId id="290" r:id="rId43"/>
    <p:sldId id="291" r:id="rId44"/>
    <p:sldId id="274" r:id="rId4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343" autoAdjust="0"/>
  </p:normalViewPr>
  <p:slideViewPr>
    <p:cSldViewPr>
      <p:cViewPr>
        <p:scale>
          <a:sx n="76" d="100"/>
          <a:sy n="76" d="100"/>
        </p:scale>
        <p:origin x="-12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image" Target="../media/image77.jpg"/><Relationship Id="rId4" Type="http://schemas.openxmlformats.org/officeDocument/2006/relationships/package" Target="../embeddings/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949768116766733E-2"/>
          <c:y val="6.5324999988877405E-2"/>
          <c:w val="0.91263953300898137"/>
          <c:h val="0.88065055610748344"/>
        </c:manualLayout>
      </c:layout>
      <c:pie3DChart>
        <c:varyColors val="1"/>
        <c:ser>
          <c:idx val="0"/>
          <c:order val="0"/>
          <c:tx>
            <c:strRef>
              <c:f>Sheet1!$B$1</c:f>
              <c:strCache>
                <c:ptCount val="1"/>
                <c:pt idx="0">
                  <c:v> Germany MSW Treatment Rate</c:v>
                </c:pt>
              </c:strCache>
            </c:strRef>
          </c:tx>
          <c:dPt>
            <c:idx val="0"/>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blipFill dpi="0" rotWithShape="1">
                <a:blip xmlns:r="http://schemas.openxmlformats.org/officeDocument/2006/relationships" r:embed="rId1">
                  <a:alphaModFix amt="56000"/>
                </a:blip>
                <a:srcRect/>
                <a:stretch>
                  <a:fillRect/>
                </a:stretch>
              </a:blip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blipFill dpi="0" rotWithShape="1">
                <a:blip xmlns:r="http://schemas.openxmlformats.org/officeDocument/2006/relationships" r:embed="rId2">
                  <a:alphaModFix amt="74000"/>
                </a:blip>
                <a:srcRect/>
                <a:stretch>
                  <a:fillRect/>
                </a:stretch>
              </a:blip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blipFill dpi="0" rotWithShape="1">
                <a:blip xmlns:r="http://schemas.openxmlformats.org/officeDocument/2006/relationships" r:embed="rId3">
                  <a:alphaModFix amt="70000"/>
                </a:blip>
                <a:srcRect/>
                <a:stretch>
                  <a:fillRect/>
                </a:stretch>
              </a:blip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ar-SA"/>
                </a:p>
              </c:txPr>
              <c:dLblPos val="outEnd"/>
              <c:showLegendKey val="0"/>
              <c:showVal val="0"/>
              <c:showCatName val="1"/>
              <c:showSerName val="0"/>
              <c:showPercent val="1"/>
              <c:showBubbleSize val="0"/>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DBAE173E-DFA1-6A4D-853A-68F3B5BD23F8}" type="CATEGORYNAME">
                      <a:rPr lang="en-US">
                        <a:solidFill>
                          <a:schemeClr val="accent6">
                            <a:lumMod val="75000"/>
                          </a:schemeClr>
                        </a:solidFill>
                      </a:rPr>
                      <a:pPr>
                        <a:defRPr sz="1330" b="1" i="0" u="none" strike="noStrike" kern="1200" spc="0" baseline="0">
                          <a:solidFill>
                            <a:schemeClr val="accent1"/>
                          </a:solidFill>
                          <a:latin typeface="+mn-lt"/>
                          <a:ea typeface="+mn-ea"/>
                          <a:cs typeface="+mn-cs"/>
                        </a:defRPr>
                      </a:pPr>
                      <a:t>[CATEGORY NAME]</a:t>
                    </a:fld>
                    <a:r>
                      <a:rPr lang="en-US" baseline="0">
                        <a:solidFill>
                          <a:schemeClr val="accent6">
                            <a:lumMod val="75000"/>
                          </a:schemeClr>
                        </a:solidFill>
                      </a:rPr>
                      <a:t>
</a:t>
                    </a:r>
                    <a:fld id="{1CD4757F-68BF-0F41-BE2D-30EF4508549B}" type="PERCENTAGE">
                      <a:rPr lang="en-US" baseline="0">
                        <a:solidFill>
                          <a:schemeClr val="accent6">
                            <a:lumMod val="75000"/>
                          </a:schemeClr>
                        </a:solidFill>
                      </a:rPr>
                      <a:pPr>
                        <a:defRPr sz="1330" b="1" i="0" u="none" strike="noStrike" kern="1200" spc="0" baseline="0">
                          <a:solidFill>
                            <a:schemeClr val="accent1"/>
                          </a:solidFill>
                          <a:latin typeface="+mn-lt"/>
                          <a:ea typeface="+mn-ea"/>
                          <a:cs typeface="+mn-cs"/>
                        </a:defRPr>
                      </a:pPr>
                      <a:t>[PERCENTAGE]</a:t>
                    </a:fld>
                    <a:endParaRPr lang="en-US" baseline="0">
                      <a:solidFill>
                        <a:schemeClr val="accent6">
                          <a:lumMod val="75000"/>
                        </a:schemeClr>
                      </a:solidFill>
                    </a:endParaRP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2665107-3244-F34B-92E3-4E9DB30449AE}" type="CATEGORYNAME">
                      <a:rPr lang="en-US">
                        <a:solidFill>
                          <a:schemeClr val="accent2">
                            <a:lumMod val="50000"/>
                          </a:schemeClr>
                        </a:solidFill>
                      </a:rPr>
                      <a:pPr>
                        <a:defRPr sz="1330" b="1" i="0" u="none" strike="noStrike" kern="1200" spc="0" baseline="0">
                          <a:solidFill>
                            <a:schemeClr val="accent1"/>
                          </a:solidFill>
                          <a:latin typeface="+mn-lt"/>
                          <a:ea typeface="+mn-ea"/>
                          <a:cs typeface="+mn-cs"/>
                        </a:defRPr>
                      </a:pPr>
                      <a:t>[CATEGORY NAME]</a:t>
                    </a:fld>
                    <a:r>
                      <a:rPr lang="en-US" baseline="0">
                        <a:solidFill>
                          <a:schemeClr val="accent2">
                            <a:lumMod val="50000"/>
                          </a:schemeClr>
                        </a:solidFill>
                      </a:rPr>
                      <a:t>
</a:t>
                    </a:r>
                    <a:fld id="{4C8A4521-65D7-2144-B6A5-1CD6ECBBECC9}" type="PERCENTAGE">
                      <a:rPr lang="en-US" baseline="0">
                        <a:solidFill>
                          <a:schemeClr val="accent2">
                            <a:lumMod val="50000"/>
                          </a:schemeClr>
                        </a:solidFill>
                      </a:rPr>
                      <a:pPr>
                        <a:defRPr sz="1330" b="1" i="0" u="none" strike="noStrike" kern="1200" spc="0" baseline="0">
                          <a:solidFill>
                            <a:schemeClr val="accent1"/>
                          </a:solidFill>
                          <a:latin typeface="+mn-lt"/>
                          <a:ea typeface="+mn-ea"/>
                          <a:cs typeface="+mn-cs"/>
                        </a:defRPr>
                      </a:pPr>
                      <a:t>[PERCENTAGE]</a:t>
                    </a:fld>
                    <a:endParaRPr lang="en-US" baseline="0">
                      <a:solidFill>
                        <a:schemeClr val="accent2">
                          <a:lumMod val="50000"/>
                        </a:schemeClr>
                      </a:solidFill>
                    </a:endParaRP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DBBFB165-FC6B-354B-A4C2-DCCA2264B10B}" type="CATEGORYNAME">
                      <a:rPr lang="en-US">
                        <a:solidFill>
                          <a:schemeClr val="tx1"/>
                        </a:solidFill>
                      </a:rPr>
                      <a:pPr>
                        <a:defRPr sz="1330" b="1" i="0" u="none" strike="noStrike" kern="1200" spc="0" baseline="0">
                          <a:solidFill>
                            <a:schemeClr val="accent1"/>
                          </a:solidFill>
                          <a:latin typeface="+mn-lt"/>
                          <a:ea typeface="+mn-ea"/>
                          <a:cs typeface="+mn-cs"/>
                        </a:defRPr>
                      </a:pPr>
                      <a:t>[CATEGORY NAME]</a:t>
                    </a:fld>
                    <a:r>
                      <a:rPr lang="en-US" baseline="0">
                        <a:solidFill>
                          <a:schemeClr val="tx1"/>
                        </a:solidFill>
                      </a:rPr>
                      <a:t>
</a:t>
                    </a:r>
                    <a:fld id="{DDD6C216-648E-A749-A3C4-6F4F4BD1E6AA}" type="PERCENTAGE">
                      <a:rPr lang="en-US" baseline="0">
                        <a:solidFill>
                          <a:schemeClr val="tx1"/>
                        </a:solidFill>
                      </a:rPr>
                      <a:pPr>
                        <a:defRPr sz="1330" b="1" i="0" u="none" strike="noStrike" kern="1200" spc="0" baseline="0">
                          <a:solidFill>
                            <a:schemeClr val="accent1"/>
                          </a:solidFill>
                          <a:latin typeface="+mn-lt"/>
                          <a:ea typeface="+mn-ea"/>
                          <a:cs typeface="+mn-cs"/>
                        </a:defRPr>
                      </a:pPr>
                      <a:t>[PERCENTAGE]</a:t>
                    </a:fld>
                    <a:endParaRPr lang="en-US" baseline="0">
                      <a:solidFill>
                        <a:schemeClr val="tx1"/>
                      </a:solidFill>
                    </a:endParaRPr>
                  </a:p>
                </c:rich>
              </c:tx>
              <c:spPr>
                <a:solidFill>
                  <a:schemeClr val="bg1"/>
                </a:solidFill>
                <a:ln>
                  <a:noFill/>
                </a:ln>
                <a:effectLst/>
              </c:sp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Landfilled</c:v>
                </c:pt>
                <c:pt idx="1">
                  <c:v>Recycling</c:v>
                </c:pt>
                <c:pt idx="2">
                  <c:v>Incineration</c:v>
                </c:pt>
                <c:pt idx="3">
                  <c:v>Composting</c:v>
                </c:pt>
              </c:strCache>
            </c:strRef>
          </c:cat>
          <c:val>
            <c:numRef>
              <c:f>Sheet1!$B$2:$B$5</c:f>
              <c:numCache>
                <c:formatCode>0%</c:formatCode>
                <c:ptCount val="4"/>
                <c:pt idx="0">
                  <c:v>0.01</c:v>
                </c:pt>
                <c:pt idx="1">
                  <c:v>0.56000000000000005</c:v>
                </c:pt>
                <c:pt idx="2">
                  <c:v>0.26</c:v>
                </c:pt>
                <c:pt idx="3">
                  <c:v>0.17</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ar-SA"/>
    </a:p>
  </c:txPr>
  <c:externalData r:id="rId4">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053E2-185B-4837-8548-DDE150AE13E7}"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ar-IQ"/>
        </a:p>
      </dgm:t>
    </dgm:pt>
    <dgm:pt modelId="{24046986-EED2-48FC-98D3-1FB6E1691199}">
      <dgm:prSet phldrT="[نص]" custT="1"/>
      <dgm:spPr>
        <a:solidFill>
          <a:schemeClr val="bg1">
            <a:lumMod val="85000"/>
          </a:schemeClr>
        </a:solidFill>
      </dgm:spPr>
      <dgm:t>
        <a:bodyPr/>
        <a:lstStyle/>
        <a:p>
          <a:pPr algn="ctr" rtl="1"/>
          <a:r>
            <a:rPr lang="ar-IQ" sz="3200" b="1" dirty="0" smtClean="0">
              <a:solidFill>
                <a:srgbClr val="002060"/>
              </a:solidFill>
            </a:rPr>
            <a:t> </a:t>
          </a:r>
          <a:r>
            <a:rPr lang="en-GB" sz="3200" b="1" dirty="0" smtClean="0">
              <a:solidFill>
                <a:srgbClr val="002060"/>
              </a:solidFill>
            </a:rPr>
            <a:t>Reasons for launching the program</a:t>
          </a:r>
          <a:endParaRPr lang="ar-IQ" sz="3200" b="1" dirty="0">
            <a:solidFill>
              <a:srgbClr val="002060"/>
            </a:solidFill>
          </a:endParaRPr>
        </a:p>
      </dgm:t>
    </dgm:pt>
    <dgm:pt modelId="{3F0DC1A8-0118-4A60-B969-48CCA17BF8A6}" type="parTrans" cxnId="{C5F62EF1-F89A-4259-89AA-F9669F432AED}">
      <dgm:prSet/>
      <dgm:spPr/>
      <dgm:t>
        <a:bodyPr/>
        <a:lstStyle/>
        <a:p>
          <a:pPr rtl="1"/>
          <a:endParaRPr lang="ar-IQ"/>
        </a:p>
      </dgm:t>
    </dgm:pt>
    <dgm:pt modelId="{521C6E8D-70CC-42BA-8315-BA6ACDE0BDD7}" type="sibTrans" cxnId="{C5F62EF1-F89A-4259-89AA-F9669F432AED}">
      <dgm:prSet/>
      <dgm:spPr/>
      <dgm:t>
        <a:bodyPr/>
        <a:lstStyle/>
        <a:p>
          <a:pPr rtl="1"/>
          <a:endParaRPr lang="ar-IQ"/>
        </a:p>
      </dgm:t>
    </dgm:pt>
    <dgm:pt modelId="{1611961F-20B2-45F8-8378-ED9CC5C9B585}">
      <dgm:prSet phldrT="[نص]" custT="1"/>
      <dgm:spPr>
        <a:solidFill>
          <a:schemeClr val="bg1">
            <a:lumMod val="85000"/>
          </a:schemeClr>
        </a:solidFill>
      </dgm:spPr>
      <dgm:t>
        <a:bodyPr/>
        <a:lstStyle/>
        <a:p>
          <a:pPr algn="ctr" rtl="1"/>
          <a:r>
            <a:rPr lang="en-GB" sz="3200" b="1" dirty="0" smtClean="0">
              <a:solidFill>
                <a:srgbClr val="002060"/>
              </a:solidFill>
            </a:rPr>
            <a:t>Program implementation sites</a:t>
          </a:r>
          <a:endParaRPr lang="ar-IQ" sz="3200" b="1" dirty="0">
            <a:solidFill>
              <a:srgbClr val="002060"/>
            </a:solidFill>
          </a:endParaRPr>
        </a:p>
      </dgm:t>
    </dgm:pt>
    <dgm:pt modelId="{9C550C15-C129-45A3-88EB-DC0D7C437C11}" type="parTrans" cxnId="{73FD6BF3-A5FC-4190-9FD4-00D1317BBC36}">
      <dgm:prSet/>
      <dgm:spPr/>
      <dgm:t>
        <a:bodyPr/>
        <a:lstStyle/>
        <a:p>
          <a:pPr rtl="1"/>
          <a:endParaRPr lang="ar-IQ"/>
        </a:p>
      </dgm:t>
    </dgm:pt>
    <dgm:pt modelId="{CE3CD127-EEDB-4797-8056-9B92A13F13CF}" type="sibTrans" cxnId="{73FD6BF3-A5FC-4190-9FD4-00D1317BBC36}">
      <dgm:prSet/>
      <dgm:spPr/>
      <dgm:t>
        <a:bodyPr/>
        <a:lstStyle/>
        <a:p>
          <a:pPr rtl="1"/>
          <a:endParaRPr lang="ar-IQ"/>
        </a:p>
      </dgm:t>
    </dgm:pt>
    <dgm:pt modelId="{035FEB6B-9D7B-45A4-AF89-0DD1281F7CA8}">
      <dgm:prSet phldrT="[نص]" custT="1"/>
      <dgm:spPr>
        <a:solidFill>
          <a:schemeClr val="bg1">
            <a:lumMod val="85000"/>
          </a:schemeClr>
        </a:solidFill>
      </dgm:spPr>
      <dgm:t>
        <a:bodyPr/>
        <a:lstStyle/>
        <a:p>
          <a:pPr algn="r" rtl="1"/>
          <a:r>
            <a:rPr lang="ar-IQ" sz="3200" b="1" dirty="0" smtClean="0">
              <a:solidFill>
                <a:srgbClr val="002060"/>
              </a:solidFill>
            </a:rPr>
            <a:t> </a:t>
          </a:r>
          <a:r>
            <a:rPr lang="en-GB" sz="3200" b="1" dirty="0" smtClean="0">
              <a:solidFill>
                <a:srgbClr val="002060"/>
              </a:solidFill>
            </a:rPr>
            <a:t>what is the program</a:t>
          </a:r>
          <a:endParaRPr lang="ar-IQ" sz="3200" b="1" dirty="0">
            <a:solidFill>
              <a:srgbClr val="002060"/>
            </a:solidFill>
          </a:endParaRPr>
        </a:p>
      </dgm:t>
    </dgm:pt>
    <dgm:pt modelId="{B0F3A219-1144-4DF9-BCA1-1AA9DBDEC646}" type="sibTrans" cxnId="{75AF1655-7FD6-4CD4-9A2C-31308CCE80F3}">
      <dgm:prSet/>
      <dgm:spPr/>
      <dgm:t>
        <a:bodyPr/>
        <a:lstStyle/>
        <a:p>
          <a:pPr rtl="1"/>
          <a:endParaRPr lang="ar-IQ"/>
        </a:p>
      </dgm:t>
    </dgm:pt>
    <dgm:pt modelId="{C6102F51-A130-4A34-BDC2-5E3707462D8E}" type="parTrans" cxnId="{75AF1655-7FD6-4CD4-9A2C-31308CCE80F3}">
      <dgm:prSet/>
      <dgm:spPr/>
      <dgm:t>
        <a:bodyPr/>
        <a:lstStyle/>
        <a:p>
          <a:pPr rtl="1"/>
          <a:endParaRPr lang="ar-IQ"/>
        </a:p>
      </dgm:t>
    </dgm:pt>
    <dgm:pt modelId="{D1B62A4C-D30C-4B98-8652-05FF9A9FB5A3}">
      <dgm:prSet custT="1"/>
      <dgm:spPr>
        <a:solidFill>
          <a:schemeClr val="bg1">
            <a:lumMod val="85000"/>
          </a:schemeClr>
        </a:solidFill>
      </dgm:spPr>
      <dgm:t>
        <a:bodyPr/>
        <a:lstStyle/>
        <a:p>
          <a:pPr algn="r" rtl="1"/>
          <a:r>
            <a:rPr lang="ar-IQ" sz="3200" b="1" dirty="0" smtClean="0">
              <a:solidFill>
                <a:srgbClr val="002060"/>
              </a:solidFill>
            </a:rPr>
            <a:t> </a:t>
          </a:r>
          <a:r>
            <a:rPr lang="en-GB" sz="3200" b="1" dirty="0" smtClean="0">
              <a:solidFill>
                <a:srgbClr val="002060"/>
              </a:solidFill>
            </a:rPr>
            <a:t>Program benefits</a:t>
          </a:r>
          <a:endParaRPr lang="ar-IQ" sz="3200" b="1" dirty="0">
            <a:solidFill>
              <a:srgbClr val="002060"/>
            </a:solidFill>
          </a:endParaRPr>
        </a:p>
      </dgm:t>
    </dgm:pt>
    <dgm:pt modelId="{9C206BC8-E1B4-43BD-948D-6B739F76909F}" type="parTrans" cxnId="{8C5ACA3E-D289-46A1-9995-0477D3947551}">
      <dgm:prSet/>
      <dgm:spPr/>
      <dgm:t>
        <a:bodyPr/>
        <a:lstStyle/>
        <a:p>
          <a:pPr rtl="1"/>
          <a:endParaRPr lang="ar-IQ"/>
        </a:p>
      </dgm:t>
    </dgm:pt>
    <dgm:pt modelId="{55330D01-7898-4484-993A-3828D98136F5}" type="sibTrans" cxnId="{8C5ACA3E-D289-46A1-9995-0477D3947551}">
      <dgm:prSet/>
      <dgm:spPr/>
      <dgm:t>
        <a:bodyPr/>
        <a:lstStyle/>
        <a:p>
          <a:pPr rtl="1"/>
          <a:endParaRPr lang="ar-IQ"/>
        </a:p>
      </dgm:t>
    </dgm:pt>
    <dgm:pt modelId="{9B1BC6F0-FB18-4A78-81E9-854E26903EB9}">
      <dgm:prSet phldrT="[نص]" custT="1"/>
      <dgm:spPr>
        <a:solidFill>
          <a:schemeClr val="bg1">
            <a:lumMod val="85000"/>
          </a:schemeClr>
        </a:solidFill>
      </dgm:spPr>
      <dgm:t>
        <a:bodyPr/>
        <a:lstStyle/>
        <a:p>
          <a:pPr algn="ctr" rtl="1"/>
          <a:r>
            <a:rPr lang="en-GB" sz="3200" b="1" dirty="0" smtClean="0">
              <a:solidFill>
                <a:srgbClr val="002060"/>
              </a:solidFill>
            </a:rPr>
            <a:t>Program Requirements</a:t>
          </a:r>
          <a:endParaRPr lang="ar-IQ" sz="3200" b="1" dirty="0">
            <a:solidFill>
              <a:srgbClr val="002060"/>
            </a:solidFill>
          </a:endParaRPr>
        </a:p>
      </dgm:t>
    </dgm:pt>
    <dgm:pt modelId="{C2601AFE-EBAB-460E-AFF4-C1E74AD88A62}" type="parTrans" cxnId="{D524C525-B79C-436E-BBFE-8F7DC0671838}">
      <dgm:prSet/>
      <dgm:spPr/>
      <dgm:t>
        <a:bodyPr/>
        <a:lstStyle/>
        <a:p>
          <a:pPr rtl="1"/>
          <a:endParaRPr lang="ar-IQ"/>
        </a:p>
      </dgm:t>
    </dgm:pt>
    <dgm:pt modelId="{6AB4AA50-3909-4D15-A514-B95BD2DCD580}" type="sibTrans" cxnId="{D524C525-B79C-436E-BBFE-8F7DC0671838}">
      <dgm:prSet/>
      <dgm:spPr/>
      <dgm:t>
        <a:bodyPr/>
        <a:lstStyle/>
        <a:p>
          <a:pPr rtl="1"/>
          <a:endParaRPr lang="ar-IQ"/>
        </a:p>
      </dgm:t>
    </dgm:pt>
    <dgm:pt modelId="{76990E67-C03F-4A6F-95DD-513AA7E37B1F}">
      <dgm:prSet custT="1"/>
      <dgm:spPr>
        <a:solidFill>
          <a:schemeClr val="bg1">
            <a:lumMod val="85000"/>
          </a:schemeClr>
        </a:solidFill>
      </dgm:spPr>
      <dgm:t>
        <a:bodyPr/>
        <a:lstStyle/>
        <a:p>
          <a:pPr algn="r" rtl="1"/>
          <a:r>
            <a:rPr lang="ar-IQ" sz="3200" b="1" dirty="0" smtClean="0">
              <a:solidFill>
                <a:srgbClr val="002060"/>
              </a:solidFill>
            </a:rPr>
            <a:t> </a:t>
          </a:r>
          <a:r>
            <a:rPr lang="en-GB" sz="3200" b="1" dirty="0" smtClean="0">
              <a:solidFill>
                <a:srgbClr val="002060"/>
              </a:solidFill>
            </a:rPr>
            <a:t>Germany</a:t>
          </a:r>
          <a:endParaRPr lang="ar-IQ" sz="3200" b="1" dirty="0">
            <a:solidFill>
              <a:srgbClr val="002060"/>
            </a:solidFill>
          </a:endParaRPr>
        </a:p>
      </dgm:t>
    </dgm:pt>
    <dgm:pt modelId="{6C515738-4A9A-4A43-A87B-F33EA57D6BA5}" type="parTrans" cxnId="{7EE1E543-9444-4ADC-8F10-52C434EB949B}">
      <dgm:prSet/>
      <dgm:spPr/>
      <dgm:t>
        <a:bodyPr/>
        <a:lstStyle/>
        <a:p>
          <a:endParaRPr lang="en-GB"/>
        </a:p>
      </dgm:t>
    </dgm:pt>
    <dgm:pt modelId="{617AB5A3-5376-4607-B48B-534C1E756B8B}" type="sibTrans" cxnId="{7EE1E543-9444-4ADC-8F10-52C434EB949B}">
      <dgm:prSet/>
      <dgm:spPr/>
      <dgm:t>
        <a:bodyPr/>
        <a:lstStyle/>
        <a:p>
          <a:endParaRPr lang="en-GB"/>
        </a:p>
      </dgm:t>
    </dgm:pt>
    <dgm:pt modelId="{8D44C20B-3AD2-4F30-9808-83E1E6BA1F2B}" type="pres">
      <dgm:prSet presAssocID="{778053E2-185B-4837-8548-DDE150AE13E7}" presName="linearFlow" presStyleCnt="0">
        <dgm:presLayoutVars>
          <dgm:dir/>
          <dgm:resizeHandles val="exact"/>
        </dgm:presLayoutVars>
      </dgm:prSet>
      <dgm:spPr/>
      <dgm:t>
        <a:bodyPr/>
        <a:lstStyle/>
        <a:p>
          <a:pPr rtl="1"/>
          <a:endParaRPr lang="ar-IQ"/>
        </a:p>
      </dgm:t>
    </dgm:pt>
    <dgm:pt modelId="{25376923-497E-4E07-A5CF-83FF939D7031}" type="pres">
      <dgm:prSet presAssocID="{24046986-EED2-48FC-98D3-1FB6E1691199}" presName="composite" presStyleCnt="0"/>
      <dgm:spPr/>
    </dgm:pt>
    <dgm:pt modelId="{151E2D40-49D0-4C77-B117-519248594169}" type="pres">
      <dgm:prSet presAssocID="{24046986-EED2-48FC-98D3-1FB6E1691199}" presName="imgShp" presStyleLbl="fgImgPlace1" presStyleIdx="0" presStyleCnt="6" custScaleX="224592" custScaleY="157458" custLinFactNeighborX="-85108" custLinFactNeighborY="5823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pPr rtl="1"/>
          <a:endParaRPr lang="ar-IQ"/>
        </a:p>
      </dgm:t>
    </dgm:pt>
    <dgm:pt modelId="{7E96AB40-D83B-49C9-9445-6E1B2214F67D}" type="pres">
      <dgm:prSet presAssocID="{24046986-EED2-48FC-98D3-1FB6E1691199}" presName="txShp" presStyleLbl="node1" presStyleIdx="0" presStyleCnt="6" custScaleX="98417" custLinFactNeighborX="11319" custLinFactNeighborY="89311">
        <dgm:presLayoutVars>
          <dgm:bulletEnabled val="1"/>
        </dgm:presLayoutVars>
      </dgm:prSet>
      <dgm:spPr/>
      <dgm:t>
        <a:bodyPr/>
        <a:lstStyle/>
        <a:p>
          <a:pPr rtl="1"/>
          <a:endParaRPr lang="ar-IQ"/>
        </a:p>
      </dgm:t>
    </dgm:pt>
    <dgm:pt modelId="{CA0FB33A-66B9-4617-91AE-4F645CA82F5A}" type="pres">
      <dgm:prSet presAssocID="{521C6E8D-70CC-42BA-8315-BA6ACDE0BDD7}" presName="spacing" presStyleCnt="0"/>
      <dgm:spPr/>
    </dgm:pt>
    <dgm:pt modelId="{F9A338E6-5DCA-4C97-B6BB-70F30B4E5AC0}" type="pres">
      <dgm:prSet presAssocID="{035FEB6B-9D7B-45A4-AF89-0DD1281F7CA8}" presName="composite" presStyleCnt="0"/>
      <dgm:spPr/>
    </dgm:pt>
    <dgm:pt modelId="{F709704C-F8C9-46E7-87FB-115695E7165D}" type="pres">
      <dgm:prSet presAssocID="{035FEB6B-9D7B-45A4-AF89-0DD1281F7CA8}" presName="imgShp" presStyleLbl="fgImgPlace1" presStyleIdx="1" presStyleCnt="6" custScaleX="170576" custScaleY="121270" custLinFactNeighborX="-80395" custLinFactNeighborY="37011"/>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pPr rtl="1"/>
          <a:endParaRPr lang="ar-IQ"/>
        </a:p>
      </dgm:t>
    </dgm:pt>
    <dgm:pt modelId="{320BB065-6A69-4C25-8ED2-CFB79755A25B}" type="pres">
      <dgm:prSet presAssocID="{035FEB6B-9D7B-45A4-AF89-0DD1281F7CA8}" presName="txShp" presStyleLbl="node1" presStyleIdx="1" presStyleCnt="6" custScaleX="99074" custLinFactNeighborX="13224" custLinFactNeighborY="47646">
        <dgm:presLayoutVars>
          <dgm:bulletEnabled val="1"/>
        </dgm:presLayoutVars>
      </dgm:prSet>
      <dgm:spPr/>
      <dgm:t>
        <a:bodyPr/>
        <a:lstStyle/>
        <a:p>
          <a:pPr rtl="1"/>
          <a:endParaRPr lang="ar-IQ"/>
        </a:p>
      </dgm:t>
    </dgm:pt>
    <dgm:pt modelId="{4C533C37-97D1-4040-B39F-A162C786A31E}" type="pres">
      <dgm:prSet presAssocID="{B0F3A219-1144-4DF9-BCA1-1AA9DBDEC646}" presName="spacing" presStyleCnt="0"/>
      <dgm:spPr/>
    </dgm:pt>
    <dgm:pt modelId="{DD888376-36D6-42DB-9FE5-5E6AB7551EA5}" type="pres">
      <dgm:prSet presAssocID="{1611961F-20B2-45F8-8378-ED9CC5C9B585}" presName="composite" presStyleCnt="0"/>
      <dgm:spPr/>
    </dgm:pt>
    <dgm:pt modelId="{C30CE30A-8B84-4033-B594-89BAC6510366}" type="pres">
      <dgm:prSet presAssocID="{1611961F-20B2-45F8-8378-ED9CC5C9B585}" presName="imgShp" presStyleLbl="fgImgPlace1" presStyleIdx="2" presStyleCnt="6" custScaleX="184666" custScaleY="132837" custLinFactNeighborX="-96008" custLinFactNeighborY="1987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pPr rtl="1"/>
          <a:endParaRPr lang="ar-IQ"/>
        </a:p>
      </dgm:t>
    </dgm:pt>
    <dgm:pt modelId="{507E3675-56ED-42E2-9A84-2CE79DE532A4}" type="pres">
      <dgm:prSet presAssocID="{1611961F-20B2-45F8-8378-ED9CC5C9B585}" presName="txShp" presStyleLbl="node1" presStyleIdx="2" presStyleCnt="6" custScaleX="100884" custScaleY="115975" custLinFactNeighborX="12222" custLinFactNeighborY="42876">
        <dgm:presLayoutVars>
          <dgm:bulletEnabled val="1"/>
        </dgm:presLayoutVars>
      </dgm:prSet>
      <dgm:spPr/>
      <dgm:t>
        <a:bodyPr/>
        <a:lstStyle/>
        <a:p>
          <a:pPr rtl="1"/>
          <a:endParaRPr lang="ar-IQ"/>
        </a:p>
      </dgm:t>
    </dgm:pt>
    <dgm:pt modelId="{BD22EDD7-C298-4BAA-83CA-DCEBA020AAE8}" type="pres">
      <dgm:prSet presAssocID="{CE3CD127-EEDB-4797-8056-9B92A13F13CF}" presName="spacing" presStyleCnt="0"/>
      <dgm:spPr/>
    </dgm:pt>
    <dgm:pt modelId="{A174292E-3FBF-43EA-82A4-0E8C7A0DD393}" type="pres">
      <dgm:prSet presAssocID="{9B1BC6F0-FB18-4A78-81E9-854E26903EB9}" presName="composite" presStyleCnt="0"/>
      <dgm:spPr/>
    </dgm:pt>
    <dgm:pt modelId="{9FCE6235-D489-4BF6-B4B6-1A5857367629}" type="pres">
      <dgm:prSet presAssocID="{9B1BC6F0-FB18-4A78-81E9-854E26903EB9}" presName="imgShp" presStyleLbl="fgImgPlace1" presStyleIdx="3" presStyleCnt="6" custScaleX="166535" custScaleY="155192" custLinFactNeighborX="-79268" custLinFactNeighborY="13026"/>
      <dgm:spPr>
        <a:blipFill>
          <a:blip xmlns:r="http://schemas.openxmlformats.org/officeDocument/2006/relationships" r:embed="rId4">
            <a:extLst>
              <a:ext uri="{28A0092B-C50C-407E-A947-70E740481C1C}">
                <a14:useLocalDpi xmlns:a14="http://schemas.microsoft.com/office/drawing/2010/main" val="0"/>
              </a:ext>
            </a:extLst>
          </a:blip>
          <a:srcRect/>
          <a:stretch>
            <a:fillRect l="-64000" r="-64000"/>
          </a:stretch>
        </a:blipFill>
      </dgm:spPr>
      <dgm:t>
        <a:bodyPr/>
        <a:lstStyle/>
        <a:p>
          <a:pPr rtl="1"/>
          <a:endParaRPr lang="ar-IQ"/>
        </a:p>
      </dgm:t>
    </dgm:pt>
    <dgm:pt modelId="{7BCE4FD2-1827-4463-B481-A9B5324FCF25}" type="pres">
      <dgm:prSet presAssocID="{9B1BC6F0-FB18-4A78-81E9-854E26903EB9}" presName="txShp" presStyleLbl="node1" presStyleIdx="3" presStyleCnt="6" custScaleY="113337" custLinFactNeighborX="13056" custLinFactNeighborY="17178">
        <dgm:presLayoutVars>
          <dgm:bulletEnabled val="1"/>
        </dgm:presLayoutVars>
      </dgm:prSet>
      <dgm:spPr/>
      <dgm:t>
        <a:bodyPr/>
        <a:lstStyle/>
        <a:p>
          <a:pPr rtl="1"/>
          <a:endParaRPr lang="ar-IQ"/>
        </a:p>
      </dgm:t>
    </dgm:pt>
    <dgm:pt modelId="{4C4C5BE1-3000-4833-BA59-751AE5CCC7F5}" type="pres">
      <dgm:prSet presAssocID="{6AB4AA50-3909-4D15-A514-B95BD2DCD580}" presName="spacing" presStyleCnt="0"/>
      <dgm:spPr/>
    </dgm:pt>
    <dgm:pt modelId="{9C1ECAB6-3B1C-4316-87E0-C399FB0D6451}" type="pres">
      <dgm:prSet presAssocID="{D1B62A4C-D30C-4B98-8652-05FF9A9FB5A3}" presName="composite" presStyleCnt="0"/>
      <dgm:spPr/>
    </dgm:pt>
    <dgm:pt modelId="{6DC99507-1364-407B-8B39-0BC5DC82A45B}" type="pres">
      <dgm:prSet presAssocID="{D1B62A4C-D30C-4B98-8652-05FF9A9FB5A3}" presName="imgShp" presStyleLbl="fgImgPlace1" presStyleIdx="4" presStyleCnt="6" custScaleX="197211" custScaleY="106953" custLinFactNeighborX="-77882" custLinFactNeighborY="14476"/>
      <dgm:spPr>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dgm:spPr>
      <dgm:t>
        <a:bodyPr/>
        <a:lstStyle/>
        <a:p>
          <a:pPr rtl="1"/>
          <a:endParaRPr lang="ar-IQ"/>
        </a:p>
      </dgm:t>
    </dgm:pt>
    <dgm:pt modelId="{376A4328-81E0-4A97-8387-22E5D129050C}" type="pres">
      <dgm:prSet presAssocID="{D1B62A4C-D30C-4B98-8652-05FF9A9FB5A3}" presName="txShp" presStyleLbl="node1" presStyleIdx="4" presStyleCnt="6" custLinFactNeighborX="11763" custLinFactNeighborY="-7079">
        <dgm:presLayoutVars>
          <dgm:bulletEnabled val="1"/>
        </dgm:presLayoutVars>
      </dgm:prSet>
      <dgm:spPr/>
      <dgm:t>
        <a:bodyPr/>
        <a:lstStyle/>
        <a:p>
          <a:pPr rtl="1"/>
          <a:endParaRPr lang="ar-IQ"/>
        </a:p>
      </dgm:t>
    </dgm:pt>
    <dgm:pt modelId="{7F55D739-9ACC-4E71-8A76-78A9F8B77794}" type="pres">
      <dgm:prSet presAssocID="{55330D01-7898-4484-993A-3828D98136F5}" presName="spacing" presStyleCnt="0"/>
      <dgm:spPr/>
    </dgm:pt>
    <dgm:pt modelId="{74A1C3CA-406B-40A5-A455-1DF7DCC85705}" type="pres">
      <dgm:prSet presAssocID="{76990E67-C03F-4A6F-95DD-513AA7E37B1F}" presName="composite" presStyleCnt="0"/>
      <dgm:spPr/>
    </dgm:pt>
    <dgm:pt modelId="{3179D0BD-3A7C-4A03-9B21-2250B96D9A7B}" type="pres">
      <dgm:prSet presAssocID="{76990E67-C03F-4A6F-95DD-513AA7E37B1F}" presName="imgShp" presStyleLbl="fgImgPlace1" presStyleIdx="5" presStyleCnt="6" custScaleX="139873" custScaleY="122907" custLinFactNeighborX="-68459" custLinFactNeighborY="1632"/>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3000" r="-33000"/>
          </a:stretch>
        </a:blipFill>
      </dgm:spPr>
      <dgm:t>
        <a:bodyPr/>
        <a:lstStyle/>
        <a:p>
          <a:pPr rtl="1"/>
          <a:endParaRPr lang="ar-IQ"/>
        </a:p>
      </dgm:t>
    </dgm:pt>
    <dgm:pt modelId="{F7C80BD7-C74E-45C5-82E1-AA03DA69F513}" type="pres">
      <dgm:prSet presAssocID="{76990E67-C03F-4A6F-95DD-513AA7E37B1F}" presName="txShp" presStyleLbl="node1" presStyleIdx="5" presStyleCnt="6" custScaleY="110980" custLinFactNeighborX="14654" custLinFactNeighborY="-28873">
        <dgm:presLayoutVars>
          <dgm:bulletEnabled val="1"/>
        </dgm:presLayoutVars>
      </dgm:prSet>
      <dgm:spPr/>
      <dgm:t>
        <a:bodyPr/>
        <a:lstStyle/>
        <a:p>
          <a:pPr rtl="1"/>
          <a:endParaRPr lang="ar-IQ"/>
        </a:p>
      </dgm:t>
    </dgm:pt>
  </dgm:ptLst>
  <dgm:cxnLst>
    <dgm:cxn modelId="{D7C91DA0-331A-4255-B370-CFBC78CCE5C0}" type="presOf" srcId="{76990E67-C03F-4A6F-95DD-513AA7E37B1F}" destId="{F7C80BD7-C74E-45C5-82E1-AA03DA69F513}" srcOrd="0" destOrd="0" presId="urn:microsoft.com/office/officeart/2005/8/layout/vList3"/>
    <dgm:cxn modelId="{15FFAB91-EF7F-4CA8-B79A-2D6DAA82605B}" type="presOf" srcId="{035FEB6B-9D7B-45A4-AF89-0DD1281F7CA8}" destId="{320BB065-6A69-4C25-8ED2-CFB79755A25B}" srcOrd="0" destOrd="0" presId="urn:microsoft.com/office/officeart/2005/8/layout/vList3"/>
    <dgm:cxn modelId="{DAC0919F-A458-4E56-98EC-709461C1E364}" type="presOf" srcId="{D1B62A4C-D30C-4B98-8652-05FF9A9FB5A3}" destId="{376A4328-81E0-4A97-8387-22E5D129050C}" srcOrd="0" destOrd="0" presId="urn:microsoft.com/office/officeart/2005/8/layout/vList3"/>
    <dgm:cxn modelId="{25FD7AB9-C310-4997-8513-4AD6D5580EC7}" type="presOf" srcId="{9B1BC6F0-FB18-4A78-81E9-854E26903EB9}" destId="{7BCE4FD2-1827-4463-B481-A9B5324FCF25}" srcOrd="0" destOrd="0" presId="urn:microsoft.com/office/officeart/2005/8/layout/vList3"/>
    <dgm:cxn modelId="{8C5ACA3E-D289-46A1-9995-0477D3947551}" srcId="{778053E2-185B-4837-8548-DDE150AE13E7}" destId="{D1B62A4C-D30C-4B98-8652-05FF9A9FB5A3}" srcOrd="4" destOrd="0" parTransId="{9C206BC8-E1B4-43BD-948D-6B739F76909F}" sibTransId="{55330D01-7898-4484-993A-3828D98136F5}"/>
    <dgm:cxn modelId="{7EE1E543-9444-4ADC-8F10-52C434EB949B}" srcId="{778053E2-185B-4837-8548-DDE150AE13E7}" destId="{76990E67-C03F-4A6F-95DD-513AA7E37B1F}" srcOrd="5" destOrd="0" parTransId="{6C515738-4A9A-4A43-A87B-F33EA57D6BA5}" sibTransId="{617AB5A3-5376-4607-B48B-534C1E756B8B}"/>
    <dgm:cxn modelId="{D524C525-B79C-436E-BBFE-8F7DC0671838}" srcId="{778053E2-185B-4837-8548-DDE150AE13E7}" destId="{9B1BC6F0-FB18-4A78-81E9-854E26903EB9}" srcOrd="3" destOrd="0" parTransId="{C2601AFE-EBAB-460E-AFF4-C1E74AD88A62}" sibTransId="{6AB4AA50-3909-4D15-A514-B95BD2DCD580}"/>
    <dgm:cxn modelId="{75AF1655-7FD6-4CD4-9A2C-31308CCE80F3}" srcId="{778053E2-185B-4837-8548-DDE150AE13E7}" destId="{035FEB6B-9D7B-45A4-AF89-0DD1281F7CA8}" srcOrd="1" destOrd="0" parTransId="{C6102F51-A130-4A34-BDC2-5E3707462D8E}" sibTransId="{B0F3A219-1144-4DF9-BCA1-1AA9DBDEC646}"/>
    <dgm:cxn modelId="{5BDE45DD-5BC6-4CA3-A4C8-4E5CDB720127}" type="presOf" srcId="{1611961F-20B2-45F8-8378-ED9CC5C9B585}" destId="{507E3675-56ED-42E2-9A84-2CE79DE532A4}" srcOrd="0" destOrd="0" presId="urn:microsoft.com/office/officeart/2005/8/layout/vList3"/>
    <dgm:cxn modelId="{C5F62EF1-F89A-4259-89AA-F9669F432AED}" srcId="{778053E2-185B-4837-8548-DDE150AE13E7}" destId="{24046986-EED2-48FC-98D3-1FB6E1691199}" srcOrd="0" destOrd="0" parTransId="{3F0DC1A8-0118-4A60-B969-48CCA17BF8A6}" sibTransId="{521C6E8D-70CC-42BA-8315-BA6ACDE0BDD7}"/>
    <dgm:cxn modelId="{2983040F-E88F-4260-A5EC-A4B3CCC24A50}" type="presOf" srcId="{24046986-EED2-48FC-98D3-1FB6E1691199}" destId="{7E96AB40-D83B-49C9-9445-6E1B2214F67D}" srcOrd="0" destOrd="0" presId="urn:microsoft.com/office/officeart/2005/8/layout/vList3"/>
    <dgm:cxn modelId="{73FD6BF3-A5FC-4190-9FD4-00D1317BBC36}" srcId="{778053E2-185B-4837-8548-DDE150AE13E7}" destId="{1611961F-20B2-45F8-8378-ED9CC5C9B585}" srcOrd="2" destOrd="0" parTransId="{9C550C15-C129-45A3-88EB-DC0D7C437C11}" sibTransId="{CE3CD127-EEDB-4797-8056-9B92A13F13CF}"/>
    <dgm:cxn modelId="{CB714EF6-7228-40A6-BB66-9E88C8CFB846}" type="presOf" srcId="{778053E2-185B-4837-8548-DDE150AE13E7}" destId="{8D44C20B-3AD2-4F30-9808-83E1E6BA1F2B}" srcOrd="0" destOrd="0" presId="urn:microsoft.com/office/officeart/2005/8/layout/vList3"/>
    <dgm:cxn modelId="{45FA96C5-E681-433A-A01D-65EBD0C93F20}" type="presParOf" srcId="{8D44C20B-3AD2-4F30-9808-83E1E6BA1F2B}" destId="{25376923-497E-4E07-A5CF-83FF939D7031}" srcOrd="0" destOrd="0" presId="urn:microsoft.com/office/officeart/2005/8/layout/vList3"/>
    <dgm:cxn modelId="{638849D2-BFBA-4805-9A3E-6229BB5691E4}" type="presParOf" srcId="{25376923-497E-4E07-A5CF-83FF939D7031}" destId="{151E2D40-49D0-4C77-B117-519248594169}" srcOrd="0" destOrd="0" presId="urn:microsoft.com/office/officeart/2005/8/layout/vList3"/>
    <dgm:cxn modelId="{A3EC2BF9-771D-4182-A507-EDE6EC3DD477}" type="presParOf" srcId="{25376923-497E-4E07-A5CF-83FF939D7031}" destId="{7E96AB40-D83B-49C9-9445-6E1B2214F67D}" srcOrd="1" destOrd="0" presId="urn:microsoft.com/office/officeart/2005/8/layout/vList3"/>
    <dgm:cxn modelId="{24CA864A-0F42-4C81-81FE-55F167E26AAD}" type="presParOf" srcId="{8D44C20B-3AD2-4F30-9808-83E1E6BA1F2B}" destId="{CA0FB33A-66B9-4617-91AE-4F645CA82F5A}" srcOrd="1" destOrd="0" presId="urn:microsoft.com/office/officeart/2005/8/layout/vList3"/>
    <dgm:cxn modelId="{FDE1CC3F-7D55-4BD2-920E-FF24E455E245}" type="presParOf" srcId="{8D44C20B-3AD2-4F30-9808-83E1E6BA1F2B}" destId="{F9A338E6-5DCA-4C97-B6BB-70F30B4E5AC0}" srcOrd="2" destOrd="0" presId="urn:microsoft.com/office/officeart/2005/8/layout/vList3"/>
    <dgm:cxn modelId="{DA9BA39F-F97D-4859-AE4D-266CD135F7CB}" type="presParOf" srcId="{F9A338E6-5DCA-4C97-B6BB-70F30B4E5AC0}" destId="{F709704C-F8C9-46E7-87FB-115695E7165D}" srcOrd="0" destOrd="0" presId="urn:microsoft.com/office/officeart/2005/8/layout/vList3"/>
    <dgm:cxn modelId="{46C0526F-11A6-4927-8650-C8AB729FB82F}" type="presParOf" srcId="{F9A338E6-5DCA-4C97-B6BB-70F30B4E5AC0}" destId="{320BB065-6A69-4C25-8ED2-CFB79755A25B}" srcOrd="1" destOrd="0" presId="urn:microsoft.com/office/officeart/2005/8/layout/vList3"/>
    <dgm:cxn modelId="{C2A40501-9F5D-4464-B2B3-1345C2AD9169}" type="presParOf" srcId="{8D44C20B-3AD2-4F30-9808-83E1E6BA1F2B}" destId="{4C533C37-97D1-4040-B39F-A162C786A31E}" srcOrd="3" destOrd="0" presId="urn:microsoft.com/office/officeart/2005/8/layout/vList3"/>
    <dgm:cxn modelId="{3505C7B6-27BE-43EF-874E-69F2CD1EE282}" type="presParOf" srcId="{8D44C20B-3AD2-4F30-9808-83E1E6BA1F2B}" destId="{DD888376-36D6-42DB-9FE5-5E6AB7551EA5}" srcOrd="4" destOrd="0" presId="urn:microsoft.com/office/officeart/2005/8/layout/vList3"/>
    <dgm:cxn modelId="{70011F76-4E1D-4832-AE72-6F025674A936}" type="presParOf" srcId="{DD888376-36D6-42DB-9FE5-5E6AB7551EA5}" destId="{C30CE30A-8B84-4033-B594-89BAC6510366}" srcOrd="0" destOrd="0" presId="urn:microsoft.com/office/officeart/2005/8/layout/vList3"/>
    <dgm:cxn modelId="{299D684B-F5B5-40EE-92A9-2E05BA4D453C}" type="presParOf" srcId="{DD888376-36D6-42DB-9FE5-5E6AB7551EA5}" destId="{507E3675-56ED-42E2-9A84-2CE79DE532A4}" srcOrd="1" destOrd="0" presId="urn:microsoft.com/office/officeart/2005/8/layout/vList3"/>
    <dgm:cxn modelId="{7B7ED7CA-3308-423D-B31D-373AA3F78983}" type="presParOf" srcId="{8D44C20B-3AD2-4F30-9808-83E1E6BA1F2B}" destId="{BD22EDD7-C298-4BAA-83CA-DCEBA020AAE8}" srcOrd="5" destOrd="0" presId="urn:microsoft.com/office/officeart/2005/8/layout/vList3"/>
    <dgm:cxn modelId="{4D4EEE20-41B1-4703-BCEA-73C1A82A9261}" type="presParOf" srcId="{8D44C20B-3AD2-4F30-9808-83E1E6BA1F2B}" destId="{A174292E-3FBF-43EA-82A4-0E8C7A0DD393}" srcOrd="6" destOrd="0" presId="urn:microsoft.com/office/officeart/2005/8/layout/vList3"/>
    <dgm:cxn modelId="{F50BF682-E8F7-420F-B85A-93560F9B62B3}" type="presParOf" srcId="{A174292E-3FBF-43EA-82A4-0E8C7A0DD393}" destId="{9FCE6235-D489-4BF6-B4B6-1A5857367629}" srcOrd="0" destOrd="0" presId="urn:microsoft.com/office/officeart/2005/8/layout/vList3"/>
    <dgm:cxn modelId="{AC9BC4AC-10D1-4487-9B1A-0D7DDB48EBFD}" type="presParOf" srcId="{A174292E-3FBF-43EA-82A4-0E8C7A0DD393}" destId="{7BCE4FD2-1827-4463-B481-A9B5324FCF25}" srcOrd="1" destOrd="0" presId="urn:microsoft.com/office/officeart/2005/8/layout/vList3"/>
    <dgm:cxn modelId="{97735B28-A056-4FE8-BDDC-1B328EE40F9D}" type="presParOf" srcId="{8D44C20B-3AD2-4F30-9808-83E1E6BA1F2B}" destId="{4C4C5BE1-3000-4833-BA59-751AE5CCC7F5}" srcOrd="7" destOrd="0" presId="urn:microsoft.com/office/officeart/2005/8/layout/vList3"/>
    <dgm:cxn modelId="{D5AB2FF7-CC03-40EF-8279-BCFF79787636}" type="presParOf" srcId="{8D44C20B-3AD2-4F30-9808-83E1E6BA1F2B}" destId="{9C1ECAB6-3B1C-4316-87E0-C399FB0D6451}" srcOrd="8" destOrd="0" presId="urn:microsoft.com/office/officeart/2005/8/layout/vList3"/>
    <dgm:cxn modelId="{4FECC2CF-6DE8-4D07-879D-A5EFE55A9068}" type="presParOf" srcId="{9C1ECAB6-3B1C-4316-87E0-C399FB0D6451}" destId="{6DC99507-1364-407B-8B39-0BC5DC82A45B}" srcOrd="0" destOrd="0" presId="urn:microsoft.com/office/officeart/2005/8/layout/vList3"/>
    <dgm:cxn modelId="{9A0430DB-F241-44CF-B3B6-E065174220AB}" type="presParOf" srcId="{9C1ECAB6-3B1C-4316-87E0-C399FB0D6451}" destId="{376A4328-81E0-4A97-8387-22E5D129050C}" srcOrd="1" destOrd="0" presId="urn:microsoft.com/office/officeart/2005/8/layout/vList3"/>
    <dgm:cxn modelId="{DCBB5DC7-BC29-45C0-91D8-2DA412B89748}" type="presParOf" srcId="{8D44C20B-3AD2-4F30-9808-83E1E6BA1F2B}" destId="{7F55D739-9ACC-4E71-8A76-78A9F8B77794}" srcOrd="9" destOrd="0" presId="urn:microsoft.com/office/officeart/2005/8/layout/vList3"/>
    <dgm:cxn modelId="{4463CBC9-6609-4F3C-8DCA-135D88A5AE2E}" type="presParOf" srcId="{8D44C20B-3AD2-4F30-9808-83E1E6BA1F2B}" destId="{74A1C3CA-406B-40A5-A455-1DF7DCC85705}" srcOrd="10" destOrd="0" presId="urn:microsoft.com/office/officeart/2005/8/layout/vList3"/>
    <dgm:cxn modelId="{E13CA436-543C-4B73-947B-E53425AA5C74}" type="presParOf" srcId="{74A1C3CA-406B-40A5-A455-1DF7DCC85705}" destId="{3179D0BD-3A7C-4A03-9B21-2250B96D9A7B}" srcOrd="0" destOrd="0" presId="urn:microsoft.com/office/officeart/2005/8/layout/vList3"/>
    <dgm:cxn modelId="{6C8A13BD-0F80-4241-8196-393327B2D623}" type="presParOf" srcId="{74A1C3CA-406B-40A5-A455-1DF7DCC85705}" destId="{F7C80BD7-C74E-45C5-82E1-AA03DA69F5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DE8EF-1D36-4C18-834E-2B76F02FB839}"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pPr rtl="1"/>
          <a:endParaRPr lang="ar-IQ"/>
        </a:p>
      </dgm:t>
    </dgm:pt>
    <dgm:pt modelId="{D32CD995-65E1-49C3-950E-03CF9041B8ED}">
      <dgm:prSet/>
      <dgm:spPr/>
      <dgm:t>
        <a:bodyPr/>
        <a:lstStyle/>
        <a:p>
          <a:pPr rtl="1"/>
          <a:endParaRPr lang="ar-IQ" dirty="0"/>
        </a:p>
      </dgm:t>
    </dgm:pt>
    <dgm:pt modelId="{2F0C1D4B-C5A3-45AD-9AFB-698A566F517C}" type="parTrans" cxnId="{D0291DC1-4AB8-4BA2-B7D6-C7736CC8461D}">
      <dgm:prSet/>
      <dgm:spPr/>
      <dgm:t>
        <a:bodyPr/>
        <a:lstStyle/>
        <a:p>
          <a:pPr rtl="1"/>
          <a:endParaRPr lang="ar-IQ"/>
        </a:p>
      </dgm:t>
    </dgm:pt>
    <dgm:pt modelId="{A1871F83-4F7A-4775-A732-FD2A7B7AD298}" type="sibTrans" cxnId="{D0291DC1-4AB8-4BA2-B7D6-C7736CC8461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pPr rtl="1"/>
          <a:endParaRPr lang="ar-IQ"/>
        </a:p>
      </dgm:t>
    </dgm:pt>
    <dgm:pt modelId="{EDF434C5-DA1A-4C94-8AD4-B9E5691FCABA}">
      <dgm:prSet phldrT="[نص]" phldr="1"/>
      <dgm:spPr/>
      <dgm:t>
        <a:bodyPr/>
        <a:lstStyle/>
        <a:p>
          <a:pPr rtl="1"/>
          <a:endParaRPr lang="ar-IQ"/>
        </a:p>
      </dgm:t>
    </dgm:pt>
    <dgm:pt modelId="{A0464840-E75B-4104-82E4-D5D32F9CA821}" type="parTrans" cxnId="{536313F8-40EA-4E40-B53C-733B83FD8933}">
      <dgm:prSet/>
      <dgm:spPr/>
      <dgm:t>
        <a:bodyPr/>
        <a:lstStyle/>
        <a:p>
          <a:pPr rtl="1"/>
          <a:endParaRPr lang="ar-IQ"/>
        </a:p>
      </dgm:t>
    </dgm:pt>
    <dgm:pt modelId="{27C3AE1A-D440-46FA-B8CD-7DF28009D3DC}" type="sibTrans" cxnId="{536313F8-40EA-4E40-B53C-733B83FD893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pPr rtl="1"/>
          <a:endParaRPr lang="ar-IQ"/>
        </a:p>
      </dgm:t>
    </dgm:pt>
    <dgm:pt modelId="{7BF599EE-FFEB-4103-B857-9E30D9EF50E6}">
      <dgm:prSet phldrT="[نص]" phldr="1"/>
      <dgm:spPr/>
      <dgm:t>
        <a:bodyPr/>
        <a:lstStyle/>
        <a:p>
          <a:pPr rtl="1"/>
          <a:endParaRPr lang="ar-IQ"/>
        </a:p>
      </dgm:t>
    </dgm:pt>
    <dgm:pt modelId="{7365038B-A7FE-47D5-A4FB-956BB5A504A9}" type="parTrans" cxnId="{DC095767-9EBB-4840-AC0A-EAA3ECF628D9}">
      <dgm:prSet/>
      <dgm:spPr/>
      <dgm:t>
        <a:bodyPr/>
        <a:lstStyle/>
        <a:p>
          <a:pPr rtl="1"/>
          <a:endParaRPr lang="ar-IQ"/>
        </a:p>
      </dgm:t>
    </dgm:pt>
    <dgm:pt modelId="{5E0E396B-B070-471D-9EDA-CEC1025E55B9}" type="sibTrans" cxnId="{DC095767-9EBB-4840-AC0A-EAA3ECF628D9}">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t>
        <a:bodyPr/>
        <a:lstStyle/>
        <a:p>
          <a:pPr rtl="1"/>
          <a:endParaRPr lang="ar-IQ"/>
        </a:p>
      </dgm:t>
    </dgm:pt>
    <dgm:pt modelId="{EE0BD8C8-3CBF-455B-A0A3-DA1E3E90964A}">
      <dgm:prSet phldrT="[نص]" phldr="1"/>
      <dgm:spPr/>
      <dgm:t>
        <a:bodyPr/>
        <a:lstStyle/>
        <a:p>
          <a:pPr rtl="1"/>
          <a:endParaRPr lang="ar-IQ"/>
        </a:p>
      </dgm:t>
    </dgm:pt>
    <dgm:pt modelId="{D66A4ED9-66B3-4292-8A80-A1152852175A}" type="parTrans" cxnId="{E1344AE9-75DF-4D26-88D0-BB92A48F430A}">
      <dgm:prSet/>
      <dgm:spPr/>
      <dgm:t>
        <a:bodyPr/>
        <a:lstStyle/>
        <a:p>
          <a:pPr rtl="1"/>
          <a:endParaRPr lang="ar-IQ"/>
        </a:p>
      </dgm:t>
    </dgm:pt>
    <dgm:pt modelId="{23B9674A-F2FA-4421-8034-5CAFA378E15E}" type="sibTrans" cxnId="{E1344AE9-75DF-4D26-88D0-BB92A48F430A}">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pPr rtl="1"/>
          <a:endParaRPr lang="ar-IQ"/>
        </a:p>
      </dgm:t>
    </dgm:pt>
    <dgm:pt modelId="{6BD0DEE2-1D51-490E-8B89-B2D115AAEA4C}" type="pres">
      <dgm:prSet presAssocID="{2A8DE8EF-1D36-4C18-834E-2B76F02FB839}" presName="Name0" presStyleCnt="0">
        <dgm:presLayoutVars>
          <dgm:chMax val="7"/>
          <dgm:chPref val="7"/>
          <dgm:dir/>
        </dgm:presLayoutVars>
      </dgm:prSet>
      <dgm:spPr/>
      <dgm:t>
        <a:bodyPr/>
        <a:lstStyle/>
        <a:p>
          <a:pPr rtl="1"/>
          <a:endParaRPr lang="ar-IQ"/>
        </a:p>
      </dgm:t>
    </dgm:pt>
    <dgm:pt modelId="{60AF5782-C170-4D47-8E1F-777148E3C4EA}" type="pres">
      <dgm:prSet presAssocID="{2A8DE8EF-1D36-4C18-834E-2B76F02FB839}" presName="Name1" presStyleCnt="0"/>
      <dgm:spPr/>
    </dgm:pt>
    <dgm:pt modelId="{026C8295-7B45-4E20-984A-E28A61DCC0E4}" type="pres">
      <dgm:prSet presAssocID="{A1871F83-4F7A-4775-A732-FD2A7B7AD298}" presName="picture_1" presStyleCnt="0"/>
      <dgm:spPr/>
    </dgm:pt>
    <dgm:pt modelId="{2725A24D-2553-48C9-A2CF-F9FCCD7FBA47}" type="pres">
      <dgm:prSet presAssocID="{A1871F83-4F7A-4775-A732-FD2A7B7AD298}" presName="pictureRepeatNode" presStyleLbl="alignImgPlace1" presStyleIdx="0" presStyleCnt="4" custScaleX="117980" custScaleY="111804" custLinFactNeighborX="-6709" custLinFactNeighborY="5486"/>
      <dgm:spPr/>
      <dgm:t>
        <a:bodyPr/>
        <a:lstStyle/>
        <a:p>
          <a:pPr rtl="1"/>
          <a:endParaRPr lang="ar-IQ"/>
        </a:p>
      </dgm:t>
    </dgm:pt>
    <dgm:pt modelId="{8C31648A-2D21-4A7B-987D-478EF5FD33CE}" type="pres">
      <dgm:prSet presAssocID="{D32CD995-65E1-49C3-950E-03CF9041B8ED}" presName="text_1" presStyleLbl="node1" presStyleIdx="0" presStyleCnt="0">
        <dgm:presLayoutVars>
          <dgm:bulletEnabled val="1"/>
        </dgm:presLayoutVars>
      </dgm:prSet>
      <dgm:spPr/>
      <dgm:t>
        <a:bodyPr/>
        <a:lstStyle/>
        <a:p>
          <a:pPr rtl="1"/>
          <a:endParaRPr lang="ar-IQ"/>
        </a:p>
      </dgm:t>
    </dgm:pt>
    <dgm:pt modelId="{74D8B914-5395-44CA-9360-0A044C3672A1}" type="pres">
      <dgm:prSet presAssocID="{27C3AE1A-D440-46FA-B8CD-7DF28009D3DC}" presName="picture_2" presStyleCnt="0"/>
      <dgm:spPr/>
    </dgm:pt>
    <dgm:pt modelId="{685035F5-D726-4984-AFB0-64655DCF111A}" type="pres">
      <dgm:prSet presAssocID="{27C3AE1A-D440-46FA-B8CD-7DF28009D3DC}" presName="pictureRepeatNode" presStyleLbl="alignImgPlace1" presStyleIdx="1" presStyleCnt="4" custScaleX="147863" custScaleY="168406" custLinFactNeighborX="24248"/>
      <dgm:spPr/>
      <dgm:t>
        <a:bodyPr/>
        <a:lstStyle/>
        <a:p>
          <a:pPr rtl="1"/>
          <a:endParaRPr lang="ar-IQ"/>
        </a:p>
      </dgm:t>
    </dgm:pt>
    <dgm:pt modelId="{68680490-7CBF-45A8-94C7-B4D5C8424C2A}" type="pres">
      <dgm:prSet presAssocID="{EDF434C5-DA1A-4C94-8AD4-B9E5691FCABA}" presName="line_2" presStyleLbl="parChTrans1D1" presStyleIdx="0" presStyleCnt="3"/>
      <dgm:spPr/>
    </dgm:pt>
    <dgm:pt modelId="{FB84987D-CA67-4CC5-90B7-AB8E68455C33}" type="pres">
      <dgm:prSet presAssocID="{EDF434C5-DA1A-4C94-8AD4-B9E5691FCABA}" presName="textparent_2" presStyleLbl="node1" presStyleIdx="0" presStyleCnt="0"/>
      <dgm:spPr/>
    </dgm:pt>
    <dgm:pt modelId="{F043D453-E453-4D39-9509-6C255447E580}" type="pres">
      <dgm:prSet presAssocID="{EDF434C5-DA1A-4C94-8AD4-B9E5691FCABA}" presName="text_2" presStyleLbl="revTx" presStyleIdx="0" presStyleCnt="3">
        <dgm:presLayoutVars>
          <dgm:bulletEnabled val="1"/>
        </dgm:presLayoutVars>
      </dgm:prSet>
      <dgm:spPr/>
      <dgm:t>
        <a:bodyPr/>
        <a:lstStyle/>
        <a:p>
          <a:pPr rtl="1"/>
          <a:endParaRPr lang="ar-IQ"/>
        </a:p>
      </dgm:t>
    </dgm:pt>
    <dgm:pt modelId="{05E84A88-6845-45D2-9D86-043DEB53A607}" type="pres">
      <dgm:prSet presAssocID="{5E0E396B-B070-471D-9EDA-CEC1025E55B9}" presName="picture_3" presStyleCnt="0"/>
      <dgm:spPr/>
    </dgm:pt>
    <dgm:pt modelId="{E974A2F9-28F3-4E67-AE19-B6D25FD230E3}" type="pres">
      <dgm:prSet presAssocID="{5E0E396B-B070-471D-9EDA-CEC1025E55B9}" presName="pictureRepeatNode" presStyleLbl="alignImgPlace1" presStyleIdx="2" presStyleCnt="4" custScaleX="142151" custScaleY="155103" custLinFactNeighborX="-13814"/>
      <dgm:spPr/>
      <dgm:t>
        <a:bodyPr/>
        <a:lstStyle/>
        <a:p>
          <a:pPr rtl="1"/>
          <a:endParaRPr lang="ar-IQ"/>
        </a:p>
      </dgm:t>
    </dgm:pt>
    <dgm:pt modelId="{D2D8D66F-6513-43AD-9248-B5BF58BBA60F}" type="pres">
      <dgm:prSet presAssocID="{7BF599EE-FFEB-4103-B857-9E30D9EF50E6}" presName="line_3" presStyleLbl="parChTrans1D1" presStyleIdx="1" presStyleCnt="3"/>
      <dgm:spPr/>
    </dgm:pt>
    <dgm:pt modelId="{34371C70-FFD7-438A-BD1C-1444B9EC2B2E}" type="pres">
      <dgm:prSet presAssocID="{7BF599EE-FFEB-4103-B857-9E30D9EF50E6}" presName="textparent_3" presStyleLbl="node1" presStyleIdx="0" presStyleCnt="0"/>
      <dgm:spPr/>
    </dgm:pt>
    <dgm:pt modelId="{BB464376-5A9D-4907-83E0-E367319A92EA}" type="pres">
      <dgm:prSet presAssocID="{7BF599EE-FFEB-4103-B857-9E30D9EF50E6}" presName="text_3" presStyleLbl="revTx" presStyleIdx="1" presStyleCnt="3">
        <dgm:presLayoutVars>
          <dgm:bulletEnabled val="1"/>
        </dgm:presLayoutVars>
      </dgm:prSet>
      <dgm:spPr/>
      <dgm:t>
        <a:bodyPr/>
        <a:lstStyle/>
        <a:p>
          <a:pPr rtl="1"/>
          <a:endParaRPr lang="ar-IQ"/>
        </a:p>
      </dgm:t>
    </dgm:pt>
    <dgm:pt modelId="{312B54AA-D7E1-4A1E-A519-F68C38FD6186}" type="pres">
      <dgm:prSet presAssocID="{23B9674A-F2FA-4421-8034-5CAFA378E15E}" presName="picture_4" presStyleCnt="0"/>
      <dgm:spPr/>
    </dgm:pt>
    <dgm:pt modelId="{BFA9196F-7B8D-42E4-9CD5-22ECF584B588}" type="pres">
      <dgm:prSet presAssocID="{23B9674A-F2FA-4421-8034-5CAFA378E15E}" presName="pictureRepeatNode" presStyleLbl="alignImgPlace1" presStyleIdx="3" presStyleCnt="4" custScaleX="147863" custScaleY="157482" custLinFactNeighborX="29749" custLinFactNeighborY="9219"/>
      <dgm:spPr/>
      <dgm:t>
        <a:bodyPr/>
        <a:lstStyle/>
        <a:p>
          <a:pPr rtl="1"/>
          <a:endParaRPr lang="ar-IQ"/>
        </a:p>
      </dgm:t>
    </dgm:pt>
    <dgm:pt modelId="{D9319E9D-16A7-4862-AF77-8731F2AD29A9}" type="pres">
      <dgm:prSet presAssocID="{EE0BD8C8-3CBF-455B-A0A3-DA1E3E90964A}" presName="line_4" presStyleLbl="parChTrans1D1" presStyleIdx="2" presStyleCnt="3"/>
      <dgm:spPr/>
    </dgm:pt>
    <dgm:pt modelId="{8D27932C-979E-4FAF-A7DC-36AAE0609A77}" type="pres">
      <dgm:prSet presAssocID="{EE0BD8C8-3CBF-455B-A0A3-DA1E3E90964A}" presName="textparent_4" presStyleLbl="node1" presStyleIdx="0" presStyleCnt="0"/>
      <dgm:spPr/>
    </dgm:pt>
    <dgm:pt modelId="{236A5B01-FF18-45CE-BCF5-1540028332EA}" type="pres">
      <dgm:prSet presAssocID="{EE0BD8C8-3CBF-455B-A0A3-DA1E3E90964A}" presName="text_4" presStyleLbl="revTx" presStyleIdx="2" presStyleCnt="3">
        <dgm:presLayoutVars>
          <dgm:bulletEnabled val="1"/>
        </dgm:presLayoutVars>
      </dgm:prSet>
      <dgm:spPr/>
      <dgm:t>
        <a:bodyPr/>
        <a:lstStyle/>
        <a:p>
          <a:pPr rtl="1"/>
          <a:endParaRPr lang="ar-IQ"/>
        </a:p>
      </dgm:t>
    </dgm:pt>
  </dgm:ptLst>
  <dgm:cxnLst>
    <dgm:cxn modelId="{C49B56F8-AFD8-48BD-B32D-CBCE05C4F3B2}" type="presOf" srcId="{2A8DE8EF-1D36-4C18-834E-2B76F02FB839}" destId="{6BD0DEE2-1D51-490E-8B89-B2D115AAEA4C}" srcOrd="0" destOrd="0" presId="urn:microsoft.com/office/officeart/2008/layout/CircularPictureCallout"/>
    <dgm:cxn modelId="{BBE416EC-CE4E-497C-A375-19924A12209B}" type="presOf" srcId="{5E0E396B-B070-471D-9EDA-CEC1025E55B9}" destId="{E974A2F9-28F3-4E67-AE19-B6D25FD230E3}" srcOrd="0" destOrd="0" presId="urn:microsoft.com/office/officeart/2008/layout/CircularPictureCallout"/>
    <dgm:cxn modelId="{190F00D7-2F2F-40CD-BE05-A7E2C50E17B6}" type="presOf" srcId="{EDF434C5-DA1A-4C94-8AD4-B9E5691FCABA}" destId="{F043D453-E453-4D39-9509-6C255447E580}" srcOrd="0" destOrd="0" presId="urn:microsoft.com/office/officeart/2008/layout/CircularPictureCallout"/>
    <dgm:cxn modelId="{536313F8-40EA-4E40-B53C-733B83FD8933}" srcId="{2A8DE8EF-1D36-4C18-834E-2B76F02FB839}" destId="{EDF434C5-DA1A-4C94-8AD4-B9E5691FCABA}" srcOrd="1" destOrd="0" parTransId="{A0464840-E75B-4104-82E4-D5D32F9CA821}" sibTransId="{27C3AE1A-D440-46FA-B8CD-7DF28009D3DC}"/>
    <dgm:cxn modelId="{60373D69-7FF0-472E-B97B-581803063B1F}" type="presOf" srcId="{23B9674A-F2FA-4421-8034-5CAFA378E15E}" destId="{BFA9196F-7B8D-42E4-9CD5-22ECF584B588}" srcOrd="0" destOrd="0" presId="urn:microsoft.com/office/officeart/2008/layout/CircularPictureCallout"/>
    <dgm:cxn modelId="{893075E1-5E35-4CE0-BBBC-6292433BB166}" type="presOf" srcId="{7BF599EE-FFEB-4103-B857-9E30D9EF50E6}" destId="{BB464376-5A9D-4907-83E0-E367319A92EA}" srcOrd="0" destOrd="0" presId="urn:microsoft.com/office/officeart/2008/layout/CircularPictureCallout"/>
    <dgm:cxn modelId="{D0291DC1-4AB8-4BA2-B7D6-C7736CC8461D}" srcId="{2A8DE8EF-1D36-4C18-834E-2B76F02FB839}" destId="{D32CD995-65E1-49C3-950E-03CF9041B8ED}" srcOrd="0" destOrd="0" parTransId="{2F0C1D4B-C5A3-45AD-9AFB-698A566F517C}" sibTransId="{A1871F83-4F7A-4775-A732-FD2A7B7AD298}"/>
    <dgm:cxn modelId="{E1344AE9-75DF-4D26-88D0-BB92A48F430A}" srcId="{2A8DE8EF-1D36-4C18-834E-2B76F02FB839}" destId="{EE0BD8C8-3CBF-455B-A0A3-DA1E3E90964A}" srcOrd="3" destOrd="0" parTransId="{D66A4ED9-66B3-4292-8A80-A1152852175A}" sibTransId="{23B9674A-F2FA-4421-8034-5CAFA378E15E}"/>
    <dgm:cxn modelId="{765E81A5-813B-4EB8-8856-7A73FE62330D}" type="presOf" srcId="{27C3AE1A-D440-46FA-B8CD-7DF28009D3DC}" destId="{685035F5-D726-4984-AFB0-64655DCF111A}" srcOrd="0" destOrd="0" presId="urn:microsoft.com/office/officeart/2008/layout/CircularPictureCallout"/>
    <dgm:cxn modelId="{42881939-6F64-49C1-BF54-EB0E295BF124}" type="presOf" srcId="{A1871F83-4F7A-4775-A732-FD2A7B7AD298}" destId="{2725A24D-2553-48C9-A2CF-F9FCCD7FBA47}" srcOrd="0" destOrd="0" presId="urn:microsoft.com/office/officeart/2008/layout/CircularPictureCallout"/>
    <dgm:cxn modelId="{DC095767-9EBB-4840-AC0A-EAA3ECF628D9}" srcId="{2A8DE8EF-1D36-4C18-834E-2B76F02FB839}" destId="{7BF599EE-FFEB-4103-B857-9E30D9EF50E6}" srcOrd="2" destOrd="0" parTransId="{7365038B-A7FE-47D5-A4FB-956BB5A504A9}" sibTransId="{5E0E396B-B070-471D-9EDA-CEC1025E55B9}"/>
    <dgm:cxn modelId="{02692226-EC58-4763-AB4F-FBFD6FC0B6C0}" type="presOf" srcId="{EE0BD8C8-3CBF-455B-A0A3-DA1E3E90964A}" destId="{236A5B01-FF18-45CE-BCF5-1540028332EA}" srcOrd="0" destOrd="0" presId="urn:microsoft.com/office/officeart/2008/layout/CircularPictureCallout"/>
    <dgm:cxn modelId="{E94991CB-A113-4ED5-A7EF-A709AA09422E}" type="presOf" srcId="{D32CD995-65E1-49C3-950E-03CF9041B8ED}" destId="{8C31648A-2D21-4A7B-987D-478EF5FD33CE}" srcOrd="0" destOrd="0" presId="urn:microsoft.com/office/officeart/2008/layout/CircularPictureCallout"/>
    <dgm:cxn modelId="{1CC585E0-7DCE-4366-8B75-64DF157227CB}" type="presParOf" srcId="{6BD0DEE2-1D51-490E-8B89-B2D115AAEA4C}" destId="{60AF5782-C170-4D47-8E1F-777148E3C4EA}" srcOrd="0" destOrd="0" presId="urn:microsoft.com/office/officeart/2008/layout/CircularPictureCallout"/>
    <dgm:cxn modelId="{0AFFF927-03A1-4178-871A-B9913F3BC1A1}" type="presParOf" srcId="{60AF5782-C170-4D47-8E1F-777148E3C4EA}" destId="{026C8295-7B45-4E20-984A-E28A61DCC0E4}" srcOrd="0" destOrd="0" presId="urn:microsoft.com/office/officeart/2008/layout/CircularPictureCallout"/>
    <dgm:cxn modelId="{157BED14-0D8B-492E-9117-F60031951ECE}" type="presParOf" srcId="{026C8295-7B45-4E20-984A-E28A61DCC0E4}" destId="{2725A24D-2553-48C9-A2CF-F9FCCD7FBA47}" srcOrd="0" destOrd="0" presId="urn:microsoft.com/office/officeart/2008/layout/CircularPictureCallout"/>
    <dgm:cxn modelId="{834960C8-ED6A-421F-AB23-5B902EFE75E2}" type="presParOf" srcId="{60AF5782-C170-4D47-8E1F-777148E3C4EA}" destId="{8C31648A-2D21-4A7B-987D-478EF5FD33CE}" srcOrd="1" destOrd="0" presId="urn:microsoft.com/office/officeart/2008/layout/CircularPictureCallout"/>
    <dgm:cxn modelId="{82D8A1F1-D117-470D-AEC6-9E34EE3E5696}" type="presParOf" srcId="{60AF5782-C170-4D47-8E1F-777148E3C4EA}" destId="{74D8B914-5395-44CA-9360-0A044C3672A1}" srcOrd="2" destOrd="0" presId="urn:microsoft.com/office/officeart/2008/layout/CircularPictureCallout"/>
    <dgm:cxn modelId="{41EE4683-8A97-4625-AF3B-8E5FF3C6488D}" type="presParOf" srcId="{74D8B914-5395-44CA-9360-0A044C3672A1}" destId="{685035F5-D726-4984-AFB0-64655DCF111A}" srcOrd="0" destOrd="0" presId="urn:microsoft.com/office/officeart/2008/layout/CircularPictureCallout"/>
    <dgm:cxn modelId="{CE04D6C3-1DD3-42AC-833E-EEC8D127DB91}" type="presParOf" srcId="{60AF5782-C170-4D47-8E1F-777148E3C4EA}" destId="{68680490-7CBF-45A8-94C7-B4D5C8424C2A}" srcOrd="3" destOrd="0" presId="urn:microsoft.com/office/officeart/2008/layout/CircularPictureCallout"/>
    <dgm:cxn modelId="{2540074A-71CA-4FB2-B301-7EFCEF5149DD}" type="presParOf" srcId="{60AF5782-C170-4D47-8E1F-777148E3C4EA}" destId="{FB84987D-CA67-4CC5-90B7-AB8E68455C33}" srcOrd="4" destOrd="0" presId="urn:microsoft.com/office/officeart/2008/layout/CircularPictureCallout"/>
    <dgm:cxn modelId="{C713D97F-6472-4CA6-A681-D17B06EF665B}" type="presParOf" srcId="{FB84987D-CA67-4CC5-90B7-AB8E68455C33}" destId="{F043D453-E453-4D39-9509-6C255447E580}" srcOrd="0" destOrd="0" presId="urn:microsoft.com/office/officeart/2008/layout/CircularPictureCallout"/>
    <dgm:cxn modelId="{F09754FA-E15A-4B5D-B08A-79D38A4CB51E}" type="presParOf" srcId="{60AF5782-C170-4D47-8E1F-777148E3C4EA}" destId="{05E84A88-6845-45D2-9D86-043DEB53A607}" srcOrd="5" destOrd="0" presId="urn:microsoft.com/office/officeart/2008/layout/CircularPictureCallout"/>
    <dgm:cxn modelId="{33E7835B-8189-4649-9159-9F83EC621221}" type="presParOf" srcId="{05E84A88-6845-45D2-9D86-043DEB53A607}" destId="{E974A2F9-28F3-4E67-AE19-B6D25FD230E3}" srcOrd="0" destOrd="0" presId="urn:microsoft.com/office/officeart/2008/layout/CircularPictureCallout"/>
    <dgm:cxn modelId="{5F06B090-199D-44E6-B321-D47E81D6E19A}" type="presParOf" srcId="{60AF5782-C170-4D47-8E1F-777148E3C4EA}" destId="{D2D8D66F-6513-43AD-9248-B5BF58BBA60F}" srcOrd="6" destOrd="0" presId="urn:microsoft.com/office/officeart/2008/layout/CircularPictureCallout"/>
    <dgm:cxn modelId="{8041FB01-A898-4A6C-8FBF-8FE7950E656D}" type="presParOf" srcId="{60AF5782-C170-4D47-8E1F-777148E3C4EA}" destId="{34371C70-FFD7-438A-BD1C-1444B9EC2B2E}" srcOrd="7" destOrd="0" presId="urn:microsoft.com/office/officeart/2008/layout/CircularPictureCallout"/>
    <dgm:cxn modelId="{9EBB6C78-72AD-476B-9812-FABA98538FA4}" type="presParOf" srcId="{34371C70-FFD7-438A-BD1C-1444B9EC2B2E}" destId="{BB464376-5A9D-4907-83E0-E367319A92EA}" srcOrd="0" destOrd="0" presId="urn:microsoft.com/office/officeart/2008/layout/CircularPictureCallout"/>
    <dgm:cxn modelId="{CB6B1F64-F882-49CD-BC68-0655FF951BD8}" type="presParOf" srcId="{60AF5782-C170-4D47-8E1F-777148E3C4EA}" destId="{312B54AA-D7E1-4A1E-A519-F68C38FD6186}" srcOrd="8" destOrd="0" presId="urn:microsoft.com/office/officeart/2008/layout/CircularPictureCallout"/>
    <dgm:cxn modelId="{17827EB4-A705-480F-957B-DE30B907C3AB}" type="presParOf" srcId="{312B54AA-D7E1-4A1E-A519-F68C38FD6186}" destId="{BFA9196F-7B8D-42E4-9CD5-22ECF584B588}" srcOrd="0" destOrd="0" presId="urn:microsoft.com/office/officeart/2008/layout/CircularPictureCallout"/>
    <dgm:cxn modelId="{703D8CA8-1EAE-449B-B667-851573FCE513}" type="presParOf" srcId="{60AF5782-C170-4D47-8E1F-777148E3C4EA}" destId="{D9319E9D-16A7-4862-AF77-8731F2AD29A9}" srcOrd="9" destOrd="0" presId="urn:microsoft.com/office/officeart/2008/layout/CircularPictureCallout"/>
    <dgm:cxn modelId="{62E72634-4910-49E8-B6FC-CE19A7F01894}" type="presParOf" srcId="{60AF5782-C170-4D47-8E1F-777148E3C4EA}" destId="{8D27932C-979E-4FAF-A7DC-36AAE0609A77}" srcOrd="10" destOrd="0" presId="urn:microsoft.com/office/officeart/2008/layout/CircularPictureCallout"/>
    <dgm:cxn modelId="{8624A2D1-B490-49C1-84FA-96EBE6A76A34}" type="presParOf" srcId="{8D27932C-979E-4FAF-A7DC-36AAE0609A77}" destId="{236A5B01-FF18-45CE-BCF5-1540028332EA}"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6AB40-D83B-49C9-9445-6E1B2214F67D}">
      <dsp:nvSpPr>
        <dsp:cNvPr id="0" name=""/>
        <dsp:cNvSpPr/>
      </dsp:nvSpPr>
      <dsp:spPr>
        <a:xfrm rot="10800000">
          <a:off x="2441728" y="753635"/>
          <a:ext cx="5442870" cy="635964"/>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443" tIns="121920" rIns="227584" bIns="121920" numCol="1" spcCol="1270" anchor="ctr" anchorCtr="0">
          <a:noAutofit/>
        </a:bodyPr>
        <a:lstStyle/>
        <a:p>
          <a:pPr lvl="0" algn="ctr" defTabSz="1422400" rtl="1">
            <a:lnSpc>
              <a:spcPct val="90000"/>
            </a:lnSpc>
            <a:spcBef>
              <a:spcPct val="0"/>
            </a:spcBef>
            <a:spcAft>
              <a:spcPct val="35000"/>
            </a:spcAft>
          </a:pPr>
          <a:r>
            <a:rPr lang="ar-IQ" sz="3200" b="1" kern="1200" dirty="0" smtClean="0">
              <a:solidFill>
                <a:srgbClr val="002060"/>
              </a:solidFill>
            </a:rPr>
            <a:t> </a:t>
          </a:r>
          <a:r>
            <a:rPr lang="en-GB" sz="3200" b="1" kern="1200" dirty="0" smtClean="0">
              <a:solidFill>
                <a:srgbClr val="002060"/>
              </a:solidFill>
            </a:rPr>
            <a:t>Reasons for launching the program</a:t>
          </a:r>
          <a:endParaRPr lang="ar-IQ" sz="3200" b="1" kern="1200" dirty="0">
            <a:solidFill>
              <a:srgbClr val="002060"/>
            </a:solidFill>
          </a:endParaRPr>
        </a:p>
      </dsp:txBody>
      <dsp:txXfrm rot="10800000">
        <a:off x="2600719" y="753635"/>
        <a:ext cx="5283879" cy="635964"/>
      </dsp:txXfrm>
    </dsp:sp>
    <dsp:sp modelId="{151E2D40-49D0-4C77-B117-519248594169}">
      <dsp:nvSpPr>
        <dsp:cNvPr id="0" name=""/>
        <dsp:cNvSpPr/>
      </dsp:nvSpPr>
      <dsp:spPr>
        <a:xfrm>
          <a:off x="516548" y="373303"/>
          <a:ext cx="1428324" cy="100137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BB065-6A69-4C25-8ED2-CFB79755A25B}">
      <dsp:nvSpPr>
        <dsp:cNvPr id="0" name=""/>
        <dsp:cNvSpPr/>
      </dsp:nvSpPr>
      <dsp:spPr>
        <a:xfrm rot="10800000">
          <a:off x="2433951" y="1564806"/>
          <a:ext cx="5479204" cy="635964"/>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443" tIns="121920" rIns="227584" bIns="121920" numCol="1" spcCol="1270" anchor="ctr" anchorCtr="0">
          <a:noAutofit/>
        </a:bodyPr>
        <a:lstStyle/>
        <a:p>
          <a:pPr lvl="0" algn="r" defTabSz="1422400" rtl="1">
            <a:lnSpc>
              <a:spcPct val="90000"/>
            </a:lnSpc>
            <a:spcBef>
              <a:spcPct val="0"/>
            </a:spcBef>
            <a:spcAft>
              <a:spcPct val="35000"/>
            </a:spcAft>
          </a:pPr>
          <a:r>
            <a:rPr lang="ar-IQ" sz="3200" b="1" kern="1200" dirty="0" smtClean="0">
              <a:solidFill>
                <a:srgbClr val="002060"/>
              </a:solidFill>
            </a:rPr>
            <a:t> </a:t>
          </a:r>
          <a:r>
            <a:rPr lang="en-GB" sz="3200" b="1" kern="1200" dirty="0" smtClean="0">
              <a:solidFill>
                <a:srgbClr val="002060"/>
              </a:solidFill>
            </a:rPr>
            <a:t>what is the program</a:t>
          </a:r>
          <a:endParaRPr lang="ar-IQ" sz="3200" b="1" kern="1200" dirty="0">
            <a:solidFill>
              <a:srgbClr val="002060"/>
            </a:solidFill>
          </a:endParaRPr>
        </a:p>
      </dsp:txBody>
      <dsp:txXfrm rot="10800000">
        <a:off x="2592942" y="1564806"/>
        <a:ext cx="5320213" cy="635964"/>
      </dsp:txXfrm>
    </dsp:sp>
    <dsp:sp modelId="{F709704C-F8C9-46E7-87FB-115695E7165D}">
      <dsp:nvSpPr>
        <dsp:cNvPr id="0" name=""/>
        <dsp:cNvSpPr/>
      </dsp:nvSpPr>
      <dsp:spPr>
        <a:xfrm>
          <a:off x="623318" y="1429537"/>
          <a:ext cx="1084802" cy="7712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E3675-56ED-42E2-9A84-2CE79DE532A4}">
      <dsp:nvSpPr>
        <dsp:cNvPr id="0" name=""/>
        <dsp:cNvSpPr/>
      </dsp:nvSpPr>
      <dsp:spPr>
        <a:xfrm rot="10800000">
          <a:off x="2325862" y="2481528"/>
          <a:ext cx="5579305" cy="737559"/>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443" tIns="121920" rIns="227584" bIns="121920" numCol="1" spcCol="1270" anchor="ctr" anchorCtr="0">
          <a:noAutofit/>
        </a:bodyPr>
        <a:lstStyle/>
        <a:p>
          <a:pPr lvl="0" algn="ctr" defTabSz="1422400" rtl="1">
            <a:lnSpc>
              <a:spcPct val="90000"/>
            </a:lnSpc>
            <a:spcBef>
              <a:spcPct val="0"/>
            </a:spcBef>
            <a:spcAft>
              <a:spcPct val="35000"/>
            </a:spcAft>
          </a:pPr>
          <a:r>
            <a:rPr lang="en-GB" sz="3200" b="1" kern="1200" dirty="0" smtClean="0">
              <a:solidFill>
                <a:srgbClr val="002060"/>
              </a:solidFill>
            </a:rPr>
            <a:t>Program implementation sites</a:t>
          </a:r>
          <a:endParaRPr lang="ar-IQ" sz="3200" b="1" kern="1200" dirty="0">
            <a:solidFill>
              <a:srgbClr val="002060"/>
            </a:solidFill>
          </a:endParaRPr>
        </a:p>
      </dsp:txBody>
      <dsp:txXfrm rot="10800000">
        <a:off x="2510252" y="2481528"/>
        <a:ext cx="5394915" cy="737559"/>
      </dsp:txXfrm>
    </dsp:sp>
    <dsp:sp modelId="{C30CE30A-8B84-4033-B594-89BAC6510366}">
      <dsp:nvSpPr>
        <dsp:cNvPr id="0" name=""/>
        <dsp:cNvSpPr/>
      </dsp:nvSpPr>
      <dsp:spPr>
        <a:xfrm>
          <a:off x="476598" y="2281619"/>
          <a:ext cx="1174409" cy="84479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CE4FD2-1827-4463-B481-A9B5324FCF25}">
      <dsp:nvSpPr>
        <dsp:cNvPr id="0" name=""/>
        <dsp:cNvSpPr/>
      </dsp:nvSpPr>
      <dsp:spPr>
        <a:xfrm rot="10800000">
          <a:off x="2379826" y="3432207"/>
          <a:ext cx="5530416" cy="720782"/>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443" tIns="121920" rIns="227584" bIns="121920" numCol="1" spcCol="1270" anchor="ctr" anchorCtr="0">
          <a:noAutofit/>
        </a:bodyPr>
        <a:lstStyle/>
        <a:p>
          <a:pPr lvl="0" algn="ctr" defTabSz="1422400" rtl="1">
            <a:lnSpc>
              <a:spcPct val="90000"/>
            </a:lnSpc>
            <a:spcBef>
              <a:spcPct val="0"/>
            </a:spcBef>
            <a:spcAft>
              <a:spcPct val="35000"/>
            </a:spcAft>
          </a:pPr>
          <a:r>
            <a:rPr lang="en-GB" sz="3200" b="1" kern="1200" dirty="0" smtClean="0">
              <a:solidFill>
                <a:srgbClr val="002060"/>
              </a:solidFill>
            </a:rPr>
            <a:t>Program Requirements</a:t>
          </a:r>
          <a:endParaRPr lang="ar-IQ" sz="3200" b="1" kern="1200" dirty="0">
            <a:solidFill>
              <a:srgbClr val="002060"/>
            </a:solidFill>
          </a:endParaRPr>
        </a:p>
      </dsp:txBody>
      <dsp:txXfrm rot="10800000">
        <a:off x="2560021" y="3432207"/>
        <a:ext cx="5350221" cy="720782"/>
      </dsp:txXfrm>
    </dsp:sp>
    <dsp:sp modelId="{9FCE6235-D489-4BF6-B4B6-1A5857367629}">
      <dsp:nvSpPr>
        <dsp:cNvPr id="0" name=""/>
        <dsp:cNvSpPr/>
      </dsp:nvSpPr>
      <dsp:spPr>
        <a:xfrm>
          <a:off x="624107" y="3272710"/>
          <a:ext cx="1059102" cy="98696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4000" r="-6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A4328-81E0-4A97-8387-22E5D129050C}">
      <dsp:nvSpPr>
        <dsp:cNvPr id="0" name=""/>
        <dsp:cNvSpPr/>
      </dsp:nvSpPr>
      <dsp:spPr>
        <a:xfrm rot="10800000">
          <a:off x="2357090" y="4343765"/>
          <a:ext cx="5530416" cy="635964"/>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443" tIns="121920" rIns="227584" bIns="121920" numCol="1" spcCol="1270" anchor="ctr" anchorCtr="0">
          <a:noAutofit/>
        </a:bodyPr>
        <a:lstStyle/>
        <a:p>
          <a:pPr lvl="0" algn="r" defTabSz="1422400" rtl="1">
            <a:lnSpc>
              <a:spcPct val="90000"/>
            </a:lnSpc>
            <a:spcBef>
              <a:spcPct val="0"/>
            </a:spcBef>
            <a:spcAft>
              <a:spcPct val="35000"/>
            </a:spcAft>
          </a:pPr>
          <a:r>
            <a:rPr lang="ar-IQ" sz="3200" b="1" kern="1200" dirty="0" smtClean="0">
              <a:solidFill>
                <a:srgbClr val="002060"/>
              </a:solidFill>
            </a:rPr>
            <a:t> </a:t>
          </a:r>
          <a:r>
            <a:rPr lang="en-GB" sz="3200" b="1" kern="1200" dirty="0" smtClean="0">
              <a:solidFill>
                <a:srgbClr val="002060"/>
              </a:solidFill>
            </a:rPr>
            <a:t>Program benefits</a:t>
          </a:r>
          <a:endParaRPr lang="ar-IQ" sz="3200" b="1" kern="1200" dirty="0">
            <a:solidFill>
              <a:srgbClr val="002060"/>
            </a:solidFill>
          </a:endParaRPr>
        </a:p>
      </dsp:txBody>
      <dsp:txXfrm rot="10800000">
        <a:off x="2516081" y="4343765"/>
        <a:ext cx="5371425" cy="635964"/>
      </dsp:txXfrm>
    </dsp:sp>
    <dsp:sp modelId="{6DC99507-1364-407B-8B39-0BC5DC82A45B}">
      <dsp:nvSpPr>
        <dsp:cNvPr id="0" name=""/>
        <dsp:cNvSpPr/>
      </dsp:nvSpPr>
      <dsp:spPr>
        <a:xfrm>
          <a:off x="584150" y="4458737"/>
          <a:ext cx="1254191" cy="68018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C80BD7-C74E-45C5-82E1-AA03DA69F513}">
      <dsp:nvSpPr>
        <dsp:cNvPr id="0" name=""/>
        <dsp:cNvSpPr/>
      </dsp:nvSpPr>
      <dsp:spPr>
        <a:xfrm rot="10800000">
          <a:off x="2425812" y="5091002"/>
          <a:ext cx="5530416" cy="705793"/>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443" tIns="121920" rIns="227584" bIns="121920" numCol="1" spcCol="1270" anchor="ctr" anchorCtr="0">
          <a:noAutofit/>
        </a:bodyPr>
        <a:lstStyle/>
        <a:p>
          <a:pPr lvl="0" algn="r" defTabSz="1422400" rtl="1">
            <a:lnSpc>
              <a:spcPct val="90000"/>
            </a:lnSpc>
            <a:spcBef>
              <a:spcPct val="0"/>
            </a:spcBef>
            <a:spcAft>
              <a:spcPct val="35000"/>
            </a:spcAft>
          </a:pPr>
          <a:r>
            <a:rPr lang="ar-IQ" sz="3200" b="1" kern="1200" dirty="0" smtClean="0">
              <a:solidFill>
                <a:srgbClr val="002060"/>
              </a:solidFill>
            </a:rPr>
            <a:t> </a:t>
          </a:r>
          <a:r>
            <a:rPr lang="en-GB" sz="3200" b="1" kern="1200" dirty="0" smtClean="0">
              <a:solidFill>
                <a:srgbClr val="002060"/>
              </a:solidFill>
            </a:rPr>
            <a:t>Germany</a:t>
          </a:r>
          <a:endParaRPr lang="ar-IQ" sz="3200" b="1" kern="1200" dirty="0">
            <a:solidFill>
              <a:srgbClr val="002060"/>
            </a:solidFill>
          </a:endParaRPr>
        </a:p>
      </dsp:txBody>
      <dsp:txXfrm rot="10800000">
        <a:off x="2602260" y="5091002"/>
        <a:ext cx="5353968" cy="705793"/>
      </dsp:txXfrm>
    </dsp:sp>
    <dsp:sp modelId="{3179D0BD-3A7C-4A03-9B21-2250B96D9A7B}">
      <dsp:nvSpPr>
        <dsp:cNvPr id="0" name=""/>
        <dsp:cNvSpPr/>
      </dsp:nvSpPr>
      <dsp:spPr>
        <a:xfrm>
          <a:off x="735239" y="5239642"/>
          <a:ext cx="889542" cy="781644"/>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19E9D-16A7-4862-AF77-8731F2AD29A9}">
      <dsp:nvSpPr>
        <dsp:cNvPr id="0" name=""/>
        <dsp:cNvSpPr/>
      </dsp:nvSpPr>
      <dsp:spPr>
        <a:xfrm>
          <a:off x="2975674" y="4321348"/>
          <a:ext cx="438027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8D66F-6513-43AD-9248-B5BF58BBA60F}">
      <dsp:nvSpPr>
        <dsp:cNvPr id="0" name=""/>
        <dsp:cNvSpPr/>
      </dsp:nvSpPr>
      <dsp:spPr>
        <a:xfrm>
          <a:off x="2975674" y="2794360"/>
          <a:ext cx="375202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680490-7CBF-45A8-94C7-B4D5C8424C2A}">
      <dsp:nvSpPr>
        <dsp:cNvPr id="0" name=""/>
        <dsp:cNvSpPr/>
      </dsp:nvSpPr>
      <dsp:spPr>
        <a:xfrm>
          <a:off x="2975674" y="1267372"/>
          <a:ext cx="438027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25A24D-2553-48C9-A2CF-F9FCCD7FBA47}">
      <dsp:nvSpPr>
        <dsp:cNvPr id="0" name=""/>
        <dsp:cNvSpPr/>
      </dsp:nvSpPr>
      <dsp:spPr>
        <a:xfrm>
          <a:off x="109344" y="594800"/>
          <a:ext cx="5147257" cy="48778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31648A-2D21-4A7B-987D-478EF5FD33CE}">
      <dsp:nvSpPr>
        <dsp:cNvPr id="0" name=""/>
        <dsp:cNvSpPr/>
      </dsp:nvSpPr>
      <dsp:spPr>
        <a:xfrm>
          <a:off x="1579571" y="2929608"/>
          <a:ext cx="2792206" cy="14397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r" defTabSz="2889250" rtl="1">
            <a:lnSpc>
              <a:spcPct val="90000"/>
            </a:lnSpc>
            <a:spcBef>
              <a:spcPct val="0"/>
            </a:spcBef>
            <a:spcAft>
              <a:spcPct val="35000"/>
            </a:spcAft>
          </a:pPr>
          <a:endParaRPr lang="ar-IQ" sz="6500" kern="1200" dirty="0"/>
        </a:p>
      </dsp:txBody>
      <dsp:txXfrm>
        <a:off x="1579571" y="2929608"/>
        <a:ext cx="2792206" cy="1439731"/>
      </dsp:txXfrm>
    </dsp:sp>
    <dsp:sp modelId="{685035F5-D726-4984-AFB0-64655DCF111A}">
      <dsp:nvSpPr>
        <dsp:cNvPr id="0" name=""/>
        <dsp:cNvSpPr/>
      </dsp:nvSpPr>
      <dsp:spPr>
        <a:xfrm>
          <a:off x="6705667" y="165284"/>
          <a:ext cx="1935299" cy="220417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43D453-E453-4D39-9509-6C255447E580}">
      <dsp:nvSpPr>
        <dsp:cNvPr id="0" name=""/>
        <dsp:cNvSpPr/>
      </dsp:nvSpPr>
      <dsp:spPr>
        <a:xfrm>
          <a:off x="8010371" y="612949"/>
          <a:ext cx="150953" cy="1308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r" defTabSz="222250" rtl="1">
            <a:lnSpc>
              <a:spcPct val="90000"/>
            </a:lnSpc>
            <a:spcBef>
              <a:spcPct val="0"/>
            </a:spcBef>
            <a:spcAft>
              <a:spcPct val="35000"/>
            </a:spcAft>
          </a:pPr>
          <a:endParaRPr lang="ar-IQ" sz="500" kern="1200"/>
        </a:p>
      </dsp:txBody>
      <dsp:txXfrm>
        <a:off x="8010371" y="612949"/>
        <a:ext cx="150953" cy="1308846"/>
      </dsp:txXfrm>
    </dsp:sp>
    <dsp:sp modelId="{E974A2F9-28F3-4E67-AE19-B6D25FD230E3}">
      <dsp:nvSpPr>
        <dsp:cNvPr id="0" name=""/>
        <dsp:cNvSpPr/>
      </dsp:nvSpPr>
      <dsp:spPr>
        <a:xfrm>
          <a:off x="5616628" y="1779330"/>
          <a:ext cx="1860538" cy="20300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64376-5A9D-4907-83E0-E367319A92EA}">
      <dsp:nvSpPr>
        <dsp:cNvPr id="0" name=""/>
        <dsp:cNvSpPr/>
      </dsp:nvSpPr>
      <dsp:spPr>
        <a:xfrm>
          <a:off x="7382124" y="2139937"/>
          <a:ext cx="213778" cy="1308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r" defTabSz="222250" rtl="1">
            <a:lnSpc>
              <a:spcPct val="90000"/>
            </a:lnSpc>
            <a:spcBef>
              <a:spcPct val="0"/>
            </a:spcBef>
            <a:spcAft>
              <a:spcPct val="35000"/>
            </a:spcAft>
          </a:pPr>
          <a:endParaRPr lang="ar-IQ" sz="500" kern="1200"/>
        </a:p>
      </dsp:txBody>
      <dsp:txXfrm>
        <a:off x="7382124" y="2139937"/>
        <a:ext cx="213778" cy="1308846"/>
      </dsp:txXfrm>
    </dsp:sp>
    <dsp:sp modelId="{BFA9196F-7B8D-42E4-9CD5-22ECF584B588}">
      <dsp:nvSpPr>
        <dsp:cNvPr id="0" name=""/>
        <dsp:cNvSpPr/>
      </dsp:nvSpPr>
      <dsp:spPr>
        <a:xfrm>
          <a:off x="6777666" y="3411411"/>
          <a:ext cx="1935299" cy="206119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6A5B01-FF18-45CE-BCF5-1540028332EA}">
      <dsp:nvSpPr>
        <dsp:cNvPr id="0" name=""/>
        <dsp:cNvSpPr/>
      </dsp:nvSpPr>
      <dsp:spPr>
        <a:xfrm>
          <a:off x="8010371" y="3666925"/>
          <a:ext cx="150953" cy="1308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r" defTabSz="222250" rtl="1">
            <a:lnSpc>
              <a:spcPct val="90000"/>
            </a:lnSpc>
            <a:spcBef>
              <a:spcPct val="0"/>
            </a:spcBef>
            <a:spcAft>
              <a:spcPct val="35000"/>
            </a:spcAft>
          </a:pPr>
          <a:endParaRPr lang="ar-IQ" sz="500" kern="1200"/>
        </a:p>
      </dsp:txBody>
      <dsp:txXfrm>
        <a:off x="8010371" y="3666925"/>
        <a:ext cx="150953" cy="130884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28776B90-C81B-4657-A312-BEAC415E1964}" type="datetimeFigureOut">
              <a:rPr lang="ar-IQ" smtClean="0"/>
              <a:t>02/03/1441</a:t>
            </a:fld>
            <a:endParaRPr lang="ar-IQ"/>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39F2D179-59A8-4B8F-9FD9-F75D6DC0D05F}" type="slidenum">
              <a:rPr lang="ar-IQ" smtClean="0"/>
              <a:t>‹#›</a:t>
            </a:fld>
            <a:endParaRPr lang="ar-IQ"/>
          </a:p>
        </p:txBody>
      </p:sp>
    </p:spTree>
    <p:extLst>
      <p:ext uri="{BB962C8B-B14F-4D97-AF65-F5344CB8AC3E}">
        <p14:creationId xmlns:p14="http://schemas.microsoft.com/office/powerpoint/2010/main" val="20629087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54774361"/>
      </p:ext>
    </p:extLst>
  </p:cSld>
  <p:clrMap bg1="lt1" tx1="dk1" bg2="lt2" tx2="dk2" accent1="accent1" accent2="accent2" accent3="accent3" accent4="accent4" accent5="accent5" accent6="accent6" hlink="hlink" folHlink="folHlink"/>
  <p:hf hdr="0" ftr="0" dt="0"/>
  <p:notesStyle>
    <a:lvl1pPr algn="r" latinLnBrk="0">
      <a:defRPr sz="1200">
        <a:latin typeface="+mj-lt"/>
        <a:ea typeface="+mj-ea"/>
        <a:cs typeface="+mj-cs"/>
        <a:sym typeface="Calibri"/>
      </a:defRPr>
    </a:lvl1pPr>
    <a:lvl2pPr indent="228600" algn="r" latinLnBrk="0">
      <a:defRPr sz="1200">
        <a:latin typeface="+mj-lt"/>
        <a:ea typeface="+mj-ea"/>
        <a:cs typeface="+mj-cs"/>
        <a:sym typeface="Calibri"/>
      </a:defRPr>
    </a:lvl2pPr>
    <a:lvl3pPr indent="457200" algn="r" latinLnBrk="0">
      <a:defRPr sz="1200">
        <a:latin typeface="+mj-lt"/>
        <a:ea typeface="+mj-ea"/>
        <a:cs typeface="+mj-cs"/>
        <a:sym typeface="Calibri"/>
      </a:defRPr>
    </a:lvl3pPr>
    <a:lvl4pPr indent="685800" algn="r" latinLnBrk="0">
      <a:defRPr sz="1200">
        <a:latin typeface="+mj-lt"/>
        <a:ea typeface="+mj-ea"/>
        <a:cs typeface="+mj-cs"/>
        <a:sym typeface="Calibri"/>
      </a:defRPr>
    </a:lvl4pPr>
    <a:lvl5pPr indent="914400" algn="r" latinLnBrk="0">
      <a:defRPr sz="1200">
        <a:latin typeface="+mj-lt"/>
        <a:ea typeface="+mj-ea"/>
        <a:cs typeface="+mj-cs"/>
        <a:sym typeface="Calibri"/>
      </a:defRPr>
    </a:lvl5pPr>
    <a:lvl6pPr indent="1143000" algn="r" latinLnBrk="0">
      <a:defRPr sz="1200">
        <a:latin typeface="+mj-lt"/>
        <a:ea typeface="+mj-ea"/>
        <a:cs typeface="+mj-cs"/>
        <a:sym typeface="Calibri"/>
      </a:defRPr>
    </a:lvl6pPr>
    <a:lvl7pPr indent="1371600" algn="r" latinLnBrk="0">
      <a:defRPr sz="1200">
        <a:latin typeface="+mj-lt"/>
        <a:ea typeface="+mj-ea"/>
        <a:cs typeface="+mj-cs"/>
        <a:sym typeface="Calibri"/>
      </a:defRPr>
    </a:lvl7pPr>
    <a:lvl8pPr indent="1600200" algn="r" latinLnBrk="0">
      <a:defRPr sz="1200">
        <a:latin typeface="+mj-lt"/>
        <a:ea typeface="+mj-ea"/>
        <a:cs typeface="+mj-cs"/>
        <a:sym typeface="Calibri"/>
      </a:defRPr>
    </a:lvl8pPr>
    <a:lvl9pPr indent="1828800" algn="r"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Tree>
    <p:extLst>
      <p:ext uri="{BB962C8B-B14F-4D97-AF65-F5344CB8AC3E}">
        <p14:creationId xmlns:p14="http://schemas.microsoft.com/office/powerpoint/2010/main" val="67387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Rot="1" noChangeAspect="1" noChangeArrowheads="1" noTextEdit="1"/>
          </p:cNvSpPr>
          <p:nvPr>
            <p:ph type="sldImg"/>
          </p:nvPr>
        </p:nvSpPr>
        <p:spPr bwMode="auto">
          <a:xfrm>
            <a:off x="1152525" y="692150"/>
            <a:ext cx="4552950" cy="3416300"/>
          </a:xfrm>
          <a:prstGeom prst="rect">
            <a:avLst/>
          </a:prstGeom>
          <a:solidFill>
            <a:srgbClr val="FFFFFF"/>
          </a:solidFill>
          <a:ln>
            <a:solidFill>
              <a:srgbClr val="000000"/>
            </a:solidFill>
            <a:miter lim="800000"/>
            <a:headEnd/>
            <a:tailEnd/>
          </a:ln>
        </p:spPr>
      </p:sp>
      <p:sp>
        <p:nvSpPr>
          <p:cNvPr id="699395" name="Rectangle 3"/>
          <p:cNvSpPr>
            <a:spLocks noGrp="1" noChangeArrowheads="1"/>
          </p:cNvSpPr>
          <p:nvPr>
            <p:ph type="body" idx="1"/>
          </p:nvPr>
        </p:nvSpPr>
        <p:spPr bwMode="auto">
          <a:xfrm>
            <a:off x="912814" y="4342797"/>
            <a:ext cx="5030787" cy="4114398"/>
          </a:xfrm>
          <a:prstGeom prst="rect">
            <a:avLst/>
          </a:prstGeom>
          <a:solidFill>
            <a:srgbClr val="FFFFFF"/>
          </a:solidFill>
          <a:ln>
            <a:solidFill>
              <a:srgbClr val="000000"/>
            </a:solidFill>
            <a:miter lim="800000"/>
            <a:headEnd/>
            <a:tailEnd/>
          </a:ln>
        </p:spPr>
        <p:txBody>
          <a:bodyPr/>
          <a:lstStyle/>
          <a:p>
            <a:endParaRPr lang="en-US" altLang="ar-IQ" dirty="0"/>
          </a:p>
        </p:txBody>
      </p:sp>
    </p:spTree>
    <p:extLst>
      <p:ext uri="{BB962C8B-B14F-4D97-AF65-F5344CB8AC3E}">
        <p14:creationId xmlns:p14="http://schemas.microsoft.com/office/powerpoint/2010/main" val="188284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spect="1" noChangeArrowheads="1" noTextEdit="1"/>
          </p:cNvSpPr>
          <p:nvPr>
            <p:ph type="sldImg"/>
          </p:nvPr>
        </p:nvSpPr>
        <p:spPr bwMode="auto">
          <a:xfrm>
            <a:off x="1152525" y="692150"/>
            <a:ext cx="4552950" cy="3416300"/>
          </a:xfrm>
          <a:prstGeom prst="rect">
            <a:avLst/>
          </a:prstGeom>
          <a:solidFill>
            <a:srgbClr val="FFFFFF"/>
          </a:solidFill>
          <a:ln>
            <a:solidFill>
              <a:srgbClr val="000000"/>
            </a:solidFill>
            <a:miter lim="800000"/>
            <a:headEnd/>
            <a:tailEnd/>
          </a:ln>
        </p:spPr>
      </p:sp>
      <p:sp>
        <p:nvSpPr>
          <p:cNvPr id="701443" name="Rectangle 3"/>
          <p:cNvSpPr>
            <a:spLocks noGrp="1" noChangeArrowheads="1"/>
          </p:cNvSpPr>
          <p:nvPr>
            <p:ph type="body" idx="1"/>
          </p:nvPr>
        </p:nvSpPr>
        <p:spPr bwMode="auto">
          <a:xfrm>
            <a:off x="912814" y="4342797"/>
            <a:ext cx="5030787" cy="4114398"/>
          </a:xfrm>
          <a:prstGeom prst="rect">
            <a:avLst/>
          </a:prstGeom>
          <a:solidFill>
            <a:srgbClr val="FFFFFF"/>
          </a:solidFill>
          <a:ln>
            <a:solidFill>
              <a:srgbClr val="000000"/>
            </a:solidFill>
            <a:miter lim="800000"/>
            <a:headEnd/>
            <a:tailEnd/>
          </a:ln>
        </p:spPr>
        <p:txBody>
          <a:bodyPr/>
          <a:lstStyle/>
          <a:p>
            <a:pPr algn="l" eaLnBrk="0" hangingPunct="0">
              <a:lnSpc>
                <a:spcPct val="90000"/>
              </a:lnSpc>
              <a:spcBef>
                <a:spcPct val="30000"/>
              </a:spcBef>
            </a:pPr>
            <a:r>
              <a:rPr lang="en-US" altLang="ar-IQ" b="1" dirty="0" smtClean="0">
                <a:latin typeface="Arial" pitchFamily="34" charset="0"/>
                <a:cs typeface="Courier New" pitchFamily="49" charset="0"/>
              </a:rPr>
              <a:t>Employee Morale</a:t>
            </a:r>
          </a:p>
          <a:p>
            <a:pPr algn="l" eaLnBrk="0" hangingPunct="0">
              <a:lnSpc>
                <a:spcPct val="90000"/>
              </a:lnSpc>
              <a:spcBef>
                <a:spcPct val="30000"/>
              </a:spcBef>
              <a:buFont typeface="Wingdings" pitchFamily="2" charset="2"/>
              <a:buChar char="ü"/>
            </a:pPr>
            <a:r>
              <a:rPr lang="en-US" altLang="ar-IQ" dirty="0" smtClean="0">
                <a:latin typeface="Arial" pitchFamily="34" charset="0"/>
                <a:cs typeface="Courier New" pitchFamily="49" charset="0"/>
              </a:rPr>
              <a:t> Employees morale improves when they see the company taking steps to reduce waste through recycling</a:t>
            </a:r>
          </a:p>
          <a:p>
            <a:pPr algn="l" eaLnBrk="0" hangingPunct="0">
              <a:lnSpc>
                <a:spcPct val="90000"/>
              </a:lnSpc>
              <a:spcBef>
                <a:spcPct val="30000"/>
              </a:spcBef>
              <a:buFont typeface="Wingdings" pitchFamily="2" charset="2"/>
              <a:buChar char="ü"/>
            </a:pPr>
            <a:r>
              <a:rPr lang="en-US" altLang="ar-IQ" dirty="0" smtClean="0">
                <a:latin typeface="Arial" pitchFamily="34" charset="0"/>
                <a:cs typeface="Courier New" pitchFamily="49" charset="0"/>
              </a:rPr>
              <a:t> This heightened</a:t>
            </a:r>
            <a:r>
              <a:rPr lang="en-US" altLang="ar-IQ" dirty="0" smtClean="0">
                <a:latin typeface="Arial" pitchFamily="34" charset="0"/>
                <a:cs typeface="Times New Roman" pitchFamily="18" charset="0"/>
              </a:rPr>
              <a:t> morale could increase employee enthusiasm, productivity and more waste prevention measures</a:t>
            </a:r>
            <a:r>
              <a:rPr lang="en-US" altLang="ar-IQ" dirty="0" smtClean="0">
                <a:latin typeface="Arial" pitchFamily="34" charset="0"/>
              </a:rPr>
              <a:t> </a:t>
            </a:r>
          </a:p>
          <a:p>
            <a:pPr algn="l" eaLnBrk="0" hangingPunct="0">
              <a:lnSpc>
                <a:spcPct val="90000"/>
              </a:lnSpc>
              <a:spcBef>
                <a:spcPct val="30000"/>
              </a:spcBef>
              <a:buFont typeface="Wingdings" pitchFamily="2" charset="2"/>
              <a:buChar char="ü"/>
            </a:pPr>
            <a:r>
              <a:rPr lang="en-US" altLang="ar-IQ" dirty="0" smtClean="0">
                <a:latin typeface="Arial" pitchFamily="34" charset="0"/>
              </a:rPr>
              <a:t> Some companies use recycling revenues for employee recreation (I.e. picnics, holiday parties etc.)</a:t>
            </a:r>
          </a:p>
          <a:p>
            <a:endParaRPr lang="en-US" altLang="ar-IQ" dirty="0" smtClean="0"/>
          </a:p>
          <a:p>
            <a:endParaRPr lang="en-US" altLang="ar-IQ" dirty="0" smtClean="0"/>
          </a:p>
          <a:p>
            <a:pPr algn="l" eaLnBrk="0" hangingPunct="0">
              <a:lnSpc>
                <a:spcPct val="90000"/>
              </a:lnSpc>
              <a:spcBef>
                <a:spcPct val="30000"/>
              </a:spcBef>
            </a:pPr>
            <a:r>
              <a:rPr lang="en-US" altLang="ar-IQ" b="1" dirty="0" smtClean="0">
                <a:latin typeface="Arial" pitchFamily="34" charset="0"/>
                <a:cs typeface="Courier New" pitchFamily="49" charset="0"/>
              </a:rPr>
              <a:t>Corporate Image</a:t>
            </a:r>
          </a:p>
          <a:p>
            <a:pPr algn="l" eaLnBrk="0" hangingPunct="0">
              <a:lnSpc>
                <a:spcPct val="90000"/>
              </a:lnSpc>
              <a:spcBef>
                <a:spcPct val="40000"/>
              </a:spcBef>
              <a:buFont typeface="Wingdings" pitchFamily="2" charset="2"/>
              <a:buChar char="ü"/>
            </a:pPr>
            <a:r>
              <a:rPr lang="en-US" altLang="ar-IQ" dirty="0" smtClean="0">
                <a:latin typeface="Arial" pitchFamily="34" charset="0"/>
                <a:cs typeface="Courier New" pitchFamily="49" charset="0"/>
              </a:rPr>
              <a:t> </a:t>
            </a:r>
            <a:r>
              <a:rPr lang="en-US" altLang="ar-IQ" sz="1200" dirty="0" smtClean="0">
                <a:latin typeface="Arial" pitchFamily="34" charset="0"/>
                <a:cs typeface="Courier New" pitchFamily="49" charset="0"/>
              </a:rPr>
              <a:t>When customers and the surrounding neighborhoods see that the company is environmentally conscious, it creates a favorable image of the company </a:t>
            </a:r>
          </a:p>
          <a:p>
            <a:pPr algn="l" eaLnBrk="0" hangingPunct="0">
              <a:lnSpc>
                <a:spcPct val="90000"/>
              </a:lnSpc>
              <a:spcBef>
                <a:spcPct val="40000"/>
              </a:spcBef>
              <a:buFont typeface="Wingdings" pitchFamily="2" charset="2"/>
              <a:buChar char="ü"/>
            </a:pPr>
            <a:r>
              <a:rPr lang="en-US" altLang="ar-IQ" sz="1200" dirty="0" smtClean="0">
                <a:latin typeface="Arial" pitchFamily="34" charset="0"/>
                <a:cs typeface="Courier New" pitchFamily="49" charset="0"/>
              </a:rPr>
              <a:t> An  enhanced corporate image might attract customers  </a:t>
            </a:r>
          </a:p>
          <a:p>
            <a:pPr algn="l" eaLnBrk="0" hangingPunct="0">
              <a:lnSpc>
                <a:spcPct val="90000"/>
              </a:lnSpc>
              <a:spcBef>
                <a:spcPct val="40000"/>
              </a:spcBef>
              <a:buFont typeface="Wingdings" pitchFamily="2" charset="2"/>
              <a:buChar char="ü"/>
            </a:pPr>
            <a:r>
              <a:rPr lang="en-US" altLang="ar-IQ" sz="1200" dirty="0" smtClean="0">
                <a:latin typeface="Arial" pitchFamily="34" charset="0"/>
                <a:cs typeface="Courier New" pitchFamily="49" charset="0"/>
              </a:rPr>
              <a:t> Surveys show that more and more consumers consider a firm's environmental record when making </a:t>
            </a:r>
            <a:r>
              <a:rPr lang="en-US" altLang="ar-IQ" sz="1200" dirty="0" smtClean="0">
                <a:latin typeface="Arial" pitchFamily="34" charset="0"/>
                <a:cs typeface="Times New Roman" pitchFamily="18" charset="0"/>
              </a:rPr>
              <a:t>purchasing decisions</a:t>
            </a:r>
            <a:endParaRPr lang="ar-IQ" altLang="ar-IQ" sz="1200" dirty="0" smtClean="0">
              <a:latin typeface="Arial" pitchFamily="34" charset="0"/>
              <a:cs typeface="Times New Roman" pitchFamily="18" charset="0"/>
            </a:endParaRPr>
          </a:p>
          <a:p>
            <a:pPr algn="l" eaLnBrk="0" hangingPunct="0">
              <a:lnSpc>
                <a:spcPct val="90000"/>
              </a:lnSpc>
              <a:spcBef>
                <a:spcPct val="40000"/>
              </a:spcBef>
              <a:buFont typeface="Wingdings" pitchFamily="2" charset="2"/>
              <a:buChar char="ü"/>
            </a:pPr>
            <a:endParaRPr lang="ar-IQ" altLang="ar-IQ" sz="1200" dirty="0" smtClean="0">
              <a:latin typeface="Arial" pitchFamily="34" charset="0"/>
              <a:cs typeface="Times New Roman" pitchFamily="18" charset="0"/>
            </a:endParaRPr>
          </a:p>
          <a:p>
            <a:pPr algn="l" eaLnBrk="0" hangingPunct="0">
              <a:lnSpc>
                <a:spcPct val="90000"/>
              </a:lnSpc>
              <a:spcBef>
                <a:spcPct val="40000"/>
              </a:spcBef>
              <a:buFont typeface="Wingdings" pitchFamily="2" charset="2"/>
              <a:buChar char="ü"/>
            </a:pPr>
            <a:endParaRPr lang="ar-IQ" altLang="ar-IQ" sz="1200" dirty="0" smtClean="0">
              <a:latin typeface="Arial" pitchFamily="34" charset="0"/>
              <a:cs typeface="Times New Roman" pitchFamily="18" charset="0"/>
            </a:endParaRPr>
          </a:p>
          <a:p>
            <a:pPr algn="l" eaLnBrk="0" hangingPunct="0">
              <a:lnSpc>
                <a:spcPct val="90000"/>
              </a:lnSpc>
              <a:spcBef>
                <a:spcPct val="30000"/>
              </a:spcBef>
            </a:pPr>
            <a:r>
              <a:rPr lang="en-US" altLang="ar-IQ" b="1" dirty="0" smtClean="0">
                <a:latin typeface="Arial" pitchFamily="34" charset="0"/>
                <a:cs typeface="Courier New" pitchFamily="49" charset="0"/>
              </a:rPr>
              <a:t>Compliance</a:t>
            </a:r>
          </a:p>
          <a:p>
            <a:pPr algn="l" eaLnBrk="0" hangingPunct="0">
              <a:lnSpc>
                <a:spcPct val="90000"/>
              </a:lnSpc>
              <a:spcBef>
                <a:spcPct val="40000"/>
              </a:spcBef>
              <a:buFont typeface="Wingdings" pitchFamily="2" charset="2"/>
              <a:buChar char="ü"/>
            </a:pPr>
            <a:r>
              <a:rPr lang="en-US" altLang="ar-IQ" dirty="0" smtClean="0">
                <a:latin typeface="Arial" pitchFamily="34" charset="0"/>
                <a:cs typeface="Courier New" pitchFamily="49" charset="0"/>
              </a:rPr>
              <a:t> Reducing solid waste through recycling can also mean compliance with local or state solid waste regulations  </a:t>
            </a:r>
          </a:p>
          <a:p>
            <a:pPr algn="l" eaLnBrk="0" hangingPunct="0">
              <a:lnSpc>
                <a:spcPct val="90000"/>
              </a:lnSpc>
              <a:spcBef>
                <a:spcPct val="40000"/>
              </a:spcBef>
              <a:buFont typeface="Wingdings" pitchFamily="2" charset="2"/>
              <a:buChar char="ü"/>
            </a:pPr>
            <a:r>
              <a:rPr lang="en-US" altLang="ar-IQ" dirty="0" smtClean="0">
                <a:latin typeface="Arial" pitchFamily="34" charset="0"/>
                <a:cs typeface="Courier New" pitchFamily="49" charset="0"/>
              </a:rPr>
              <a:t> Some communities also restrict the amount or types of waste accepted at solid waste management facilities  </a:t>
            </a:r>
          </a:p>
          <a:p>
            <a:pPr algn="l" eaLnBrk="0" hangingPunct="0">
              <a:lnSpc>
                <a:spcPct val="90000"/>
              </a:lnSpc>
              <a:spcBef>
                <a:spcPct val="40000"/>
              </a:spcBef>
              <a:buFont typeface="Wingdings" pitchFamily="2" charset="2"/>
              <a:buChar char="ü"/>
            </a:pPr>
            <a:r>
              <a:rPr lang="en-US" altLang="ar-IQ" dirty="0" smtClean="0">
                <a:latin typeface="Arial" pitchFamily="34" charset="0"/>
                <a:cs typeface="Courier New" pitchFamily="49" charset="0"/>
              </a:rPr>
              <a:t> By implementing an aggressive recycling program, your</a:t>
            </a:r>
            <a:r>
              <a:rPr lang="en-US" altLang="ar-IQ" dirty="0" smtClean="0">
                <a:latin typeface="Arial" pitchFamily="34" charset="0"/>
                <a:cs typeface="Times New Roman" pitchFamily="18" charset="0"/>
              </a:rPr>
              <a:t> business can help ensure compliance with these requirements</a:t>
            </a:r>
            <a:r>
              <a:rPr lang="en-US" altLang="ar-IQ" dirty="0" smtClean="0">
                <a:latin typeface="Arial" pitchFamily="34" charset="0"/>
              </a:rPr>
              <a:t> </a:t>
            </a:r>
          </a:p>
          <a:p>
            <a:pPr algn="l" eaLnBrk="0" hangingPunct="0">
              <a:lnSpc>
                <a:spcPct val="90000"/>
              </a:lnSpc>
              <a:spcBef>
                <a:spcPct val="40000"/>
              </a:spcBef>
              <a:buFont typeface="Wingdings" pitchFamily="2" charset="2"/>
              <a:buChar char="ü"/>
            </a:pPr>
            <a:endParaRPr lang="en-US" altLang="ar-IQ" sz="1200" dirty="0" smtClean="0">
              <a:latin typeface="Arial" pitchFamily="34" charset="0"/>
            </a:endParaRPr>
          </a:p>
          <a:p>
            <a:endParaRPr lang="en-US" altLang="ar-IQ" dirty="0" smtClean="0"/>
          </a:p>
          <a:p>
            <a:endParaRPr lang="en-US" altLang="ar-IQ" dirty="0" smtClean="0"/>
          </a:p>
          <a:p>
            <a:endParaRPr lang="en-US" altLang="ar-IQ" dirty="0"/>
          </a:p>
        </p:txBody>
      </p:sp>
    </p:spTree>
    <p:extLst>
      <p:ext uri="{BB962C8B-B14F-4D97-AF65-F5344CB8AC3E}">
        <p14:creationId xmlns:p14="http://schemas.microsoft.com/office/powerpoint/2010/main" val="376848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the European Environment Agency (2013), Germany was one of the first European countries to introduce landfill limiting policies in the 1990s. These included schemes for collecting packaging waste, bio-waste and waste paper separately. By 2001, Germany recycled about 48% of its municipal waste (just above NI’s current level of 46.2% (as of June 2016)).9 This increased to 62% in 2010 (well beyond the EU 2020 target of 50%), landfilling was almost 0% and incineration 37%.10 See Fig 3. Eurostat data for 2014 shows that Germany has the highest recycling and compost rate for municipal waste of all EU Member States, at 64%11. However, removing composting from the equation, Germany’s material recycling rate alone is 47%, just behind Slovenia at 49%, showing that Germany also has a strong approach to composting.12 Germany has experienced year on year growth of overall recycling since 2001, in fact, as shown in Fig 4, by the early 2000s, Germany had met and surpassed the EU 2020 target of 50%. The German Government has in fact set an ambitious target: “to achieve almost complete high-quality recovery, at least of municipal waste, by 2020.”13 However, it should be noted that Germany’s sharp growth in recycling slowed by the latter part of the 2000s as shown in Fig 4, and continues to do so. For example, Germany reached 64% back in 2008, and has fluctuated a degree or two since then to remain at 64% in 201414. For this reason, future projections by the EEA indicate that efforts will need to be continued to maintain and increase Germany’s already high recycling rates.15</a:t>
            </a:r>
          </a:p>
          <a:p>
            <a:endParaRPr lang="en-US" dirty="0" smtClean="0"/>
          </a:p>
          <a:p>
            <a:endParaRPr lang="ar-IQ" dirty="0"/>
          </a:p>
        </p:txBody>
      </p:sp>
    </p:spTree>
    <p:extLst>
      <p:ext uri="{BB962C8B-B14F-4D97-AF65-F5344CB8AC3E}">
        <p14:creationId xmlns:p14="http://schemas.microsoft.com/office/powerpoint/2010/main" val="222184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en-US" dirty="0" smtClean="0"/>
              <a:t>Germany has a high treatment rate and only landfilled 1% of municipal waste in 2014. Almost half, 47%, went to recycling, 17% to composting and 35% to incineration.2 </a:t>
            </a:r>
          </a:p>
          <a:p>
            <a:endParaRPr lang="en-US" dirty="0" smtClean="0"/>
          </a:p>
          <a:p>
            <a:endParaRPr lang="ar-IQ" dirty="0"/>
          </a:p>
        </p:txBody>
      </p:sp>
    </p:spTree>
    <p:extLst>
      <p:ext uri="{BB962C8B-B14F-4D97-AF65-F5344CB8AC3E}">
        <p14:creationId xmlns:p14="http://schemas.microsoft.com/office/powerpoint/2010/main" val="352953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Must treated in mechanical biological treatment plant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Ministry for Environment, this has led to a reduction of more than 30 million </a:t>
            </a:r>
            <a:r>
              <a:rPr lang="en-US" dirty="0" err="1" smtClean="0"/>
              <a:t>tonnes</a:t>
            </a:r>
            <a:r>
              <a:rPr lang="en-US" dirty="0" smtClean="0"/>
              <a:t> of carbon dioxide equivalents per year in Germany over the last 15 years</a:t>
            </a:r>
          </a:p>
          <a:p>
            <a:endParaRPr lang="en-US" dirty="0" smtClean="0"/>
          </a:p>
          <a:p>
            <a:endParaRPr lang="en-US" dirty="0" smtClean="0"/>
          </a:p>
          <a:p>
            <a:r>
              <a:rPr lang="en-US" dirty="0" smtClean="0"/>
              <a:t>This is to prevent any biological conversion processes from occurring</a:t>
            </a:r>
          </a:p>
          <a:p>
            <a:r>
              <a:rPr lang="en-US" dirty="0" smtClean="0"/>
              <a:t>Source separation (e.g. home composting, packaging waste) n</a:t>
            </a:r>
          </a:p>
          <a:p>
            <a:r>
              <a:rPr lang="en-US" dirty="0" smtClean="0"/>
              <a:t> Separate collections (e.g. ‘3 bin’ systems) n</a:t>
            </a:r>
          </a:p>
          <a:p>
            <a:r>
              <a:rPr lang="en-US" dirty="0" smtClean="0"/>
              <a:t> Diversion to non-disposal waste management routes n </a:t>
            </a:r>
          </a:p>
          <a:p>
            <a:r>
              <a:rPr lang="en-US" dirty="0" smtClean="0"/>
              <a:t>Manual sorting n</a:t>
            </a:r>
          </a:p>
          <a:p>
            <a:r>
              <a:rPr lang="en-US" dirty="0" smtClean="0"/>
              <a:t> Composting n </a:t>
            </a:r>
          </a:p>
          <a:p>
            <a:r>
              <a:rPr lang="en-US" dirty="0" smtClean="0"/>
              <a:t>Energy recovery n</a:t>
            </a:r>
          </a:p>
          <a:p>
            <a:r>
              <a:rPr lang="en-US" dirty="0" smtClean="0"/>
              <a:t> </a:t>
            </a:r>
            <a:r>
              <a:rPr lang="en-US" dirty="0" err="1" smtClean="0"/>
              <a:t>Microechanical</a:t>
            </a:r>
            <a:r>
              <a:rPr lang="en-US" dirty="0" smtClean="0"/>
              <a:t> treatment (crushing, grading, magnetic separation, eddy current separation, ballistic separation, </a:t>
            </a:r>
            <a:r>
              <a:rPr lang="en-US" dirty="0" err="1" smtClean="0"/>
              <a:t>trommeling</a:t>
            </a:r>
            <a:r>
              <a:rPr lang="en-US" dirty="0" smtClean="0"/>
              <a:t>, sorting, </a:t>
            </a:r>
            <a:r>
              <a:rPr lang="en-US" dirty="0" err="1" smtClean="0"/>
              <a:t>etc</a:t>
            </a:r>
            <a:r>
              <a:rPr lang="en-US" dirty="0" smtClean="0"/>
              <a:t>) n </a:t>
            </a:r>
          </a:p>
          <a:p>
            <a:r>
              <a:rPr lang="en-US" dirty="0" smtClean="0"/>
              <a:t>Biological </a:t>
            </a:r>
            <a:r>
              <a:rPr lang="en-US" dirty="0" err="1" smtClean="0"/>
              <a:t>stabilisation</a:t>
            </a:r>
            <a:r>
              <a:rPr lang="en-US" dirty="0" smtClean="0"/>
              <a:t> of ‘black bin’ residues (after mechanical treatment) n </a:t>
            </a:r>
          </a:p>
          <a:p>
            <a:r>
              <a:rPr lang="en-US" dirty="0" smtClean="0"/>
              <a:t>Rendering n</a:t>
            </a:r>
          </a:p>
          <a:p>
            <a:r>
              <a:rPr lang="en-US" dirty="0" smtClean="0"/>
              <a:t> Thermal treatment (including pyrolysis) n </a:t>
            </a:r>
          </a:p>
          <a:p>
            <a:r>
              <a:rPr lang="en-US" dirty="0" smtClean="0"/>
              <a:t>Aerobic/anaerobic </a:t>
            </a:r>
            <a:r>
              <a:rPr lang="en-US" dirty="0" err="1" smtClean="0"/>
              <a:t>digestion.g</a:t>
            </a:r>
            <a:r>
              <a:rPr lang="en-US" dirty="0" smtClean="0"/>
              <a:t> so as to reduce landfill gas. </a:t>
            </a:r>
          </a:p>
          <a:p>
            <a:endParaRPr lang="en-US" dirty="0" smtClean="0"/>
          </a:p>
          <a:p>
            <a:endParaRPr lang="ar-IQ" dirty="0"/>
          </a:p>
        </p:txBody>
      </p:sp>
    </p:spTree>
    <p:extLst>
      <p:ext uri="{BB962C8B-B14F-4D97-AF65-F5344CB8AC3E}">
        <p14:creationId xmlns:p14="http://schemas.microsoft.com/office/powerpoint/2010/main" val="222106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عنوان ونص عمودي">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عنوان ونص عموديان">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عنوان ومحتوى">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r>
              <a:t>Title Text</a:t>
            </a:r>
          </a:p>
        </p:txBody>
      </p:sp>
      <p:sp>
        <p:nvSpPr>
          <p:cNvPr id="111" name="Shape 11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عنوان ومحتوى">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عنوان المقطع">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r">
              <a:defRPr sz="4000" b="1" cap="all"/>
            </a:lvl1pPr>
          </a:lstStyle>
          <a:p>
            <a:r>
              <a:t>Title 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محتويين">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مقارنة">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عنوان فقط">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فارغ">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محتوى ذو تسمية توضيحية">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r">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صورة ذو تسمية توضيحية">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r">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57200" y="6404292"/>
            <a:ext cx="258624" cy="269241"/>
          </a:xfrm>
          <a:prstGeom prst="rect">
            <a:avLst/>
          </a:prstGeom>
          <a:ln w="12700">
            <a:miter lim="400000"/>
          </a:ln>
        </p:spPr>
        <p:txBody>
          <a:bodyPr wrap="none" lIns="45719" rIns="45719" anchor="ctr">
            <a:spAutoFit/>
          </a:bodyPr>
          <a:lstStyle>
            <a:lvl1pPr algn="l">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5.jpe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4.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 Id="rId9" Type="http://schemas.openxmlformats.org/officeDocument/2006/relationships/image" Target="../media/image74.jpeg"/></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eb.org/publications/83/waste-an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l="-30000" r="-30000"/>
          </a:stretch>
        </a:blipFill>
        <a:effectLst/>
      </p:bgPr>
    </p:bg>
    <p:spTree>
      <p:nvGrpSpPr>
        <p:cNvPr id="1" name=""/>
        <p:cNvGrpSpPr/>
        <p:nvPr/>
      </p:nvGrpSpPr>
      <p:grpSpPr>
        <a:xfrm>
          <a:off x="0" y="0"/>
          <a:ext cx="0" cy="0"/>
          <a:chOff x="0" y="0"/>
          <a:chExt cx="0" cy="0"/>
        </a:xfrm>
      </p:grpSpPr>
      <p:sp>
        <p:nvSpPr>
          <p:cNvPr id="121" name="Shape 121"/>
          <p:cNvSpPr>
            <a:spLocks noGrp="1"/>
          </p:cNvSpPr>
          <p:nvPr>
            <p:ph type="ctrTitle"/>
          </p:nvPr>
        </p:nvSpPr>
        <p:spPr>
          <a:xfrm>
            <a:off x="261447" y="1628800"/>
            <a:ext cx="8621106" cy="1872208"/>
          </a:xfrm>
          <a:prstGeom prst="rect">
            <a:avLst/>
          </a:prstGeom>
        </p:spPr>
        <p:txBody>
          <a:bodyPr>
            <a:normAutofit fontScale="90000"/>
          </a:bodyPr>
          <a:lstStyle>
            <a:lvl1pPr defTabSz="448055" rtl="1">
              <a:defRPr sz="4704" b="1">
                <a:solidFill>
                  <a:srgbClr val="002060"/>
                </a:solidFill>
                <a:latin typeface="+mn-lt"/>
                <a:ea typeface="+mn-ea"/>
                <a:cs typeface="+mn-cs"/>
                <a:sym typeface="Helvetica"/>
              </a:defRPr>
            </a:lvl1pPr>
          </a:lstStyle>
          <a:p>
            <a:pPr>
              <a:defRPr>
                <a:latin typeface="+mj-lt"/>
                <a:ea typeface="+mj-ea"/>
                <a:cs typeface="+mj-cs"/>
                <a:sym typeface="Calibri"/>
              </a:defRPr>
            </a:pPr>
            <a:r>
              <a:rPr lang="en-GB" dirty="0" smtClean="0">
                <a:solidFill>
                  <a:srgbClr val="C00000"/>
                </a:solidFill>
                <a:latin typeface="Algerian" panose="04020705040A02060702" pitchFamily="82" charset="0"/>
              </a:rPr>
              <a:t>University of Babylon</a:t>
            </a:r>
            <a:br>
              <a:rPr lang="en-GB" dirty="0" smtClean="0">
                <a:solidFill>
                  <a:srgbClr val="C00000"/>
                </a:solidFill>
                <a:latin typeface="Algerian" panose="04020705040A02060702" pitchFamily="82" charset="0"/>
              </a:rPr>
            </a:br>
            <a:r>
              <a:rPr lang="en-GB" dirty="0" smtClean="0">
                <a:solidFill>
                  <a:srgbClr val="C00000"/>
                </a:solidFill>
                <a:latin typeface="Algerian" panose="04020705040A02060702" pitchFamily="82" charset="0"/>
              </a:rPr>
              <a:t>Waste </a:t>
            </a:r>
            <a:r>
              <a:rPr lang="en-GB" dirty="0">
                <a:solidFill>
                  <a:srgbClr val="C00000"/>
                </a:solidFill>
                <a:latin typeface="Algerian" panose="04020705040A02060702" pitchFamily="82" charset="0"/>
              </a:rPr>
              <a:t>sorting and recycling </a:t>
            </a:r>
            <a:r>
              <a:rPr lang="en-GB" dirty="0" smtClean="0">
                <a:solidFill>
                  <a:srgbClr val="C00000"/>
                </a:solidFill>
                <a:latin typeface="Algerian" panose="04020705040A02060702" pitchFamily="82" charset="0"/>
              </a:rPr>
              <a:t>program</a:t>
            </a:r>
            <a:endParaRPr dirty="0">
              <a:solidFill>
                <a:srgbClr val="C00000"/>
              </a:solidFill>
              <a:latin typeface="Algerian" panose="04020705040A02060702" pitchFamily="82" charset="0"/>
              <a:sym typeface="Helvetica"/>
            </a:endParaRPr>
          </a:p>
        </p:txBody>
      </p:sp>
      <p:sp>
        <p:nvSpPr>
          <p:cNvPr id="122" name="Shape 122"/>
          <p:cNvSpPr/>
          <p:nvPr/>
        </p:nvSpPr>
        <p:spPr>
          <a:xfrm>
            <a:off x="881844" y="3861048"/>
            <a:ext cx="7380312" cy="1743787"/>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p>
            <a:pPr algn="ctr" rtl="1">
              <a:spcBef>
                <a:spcPts val="300"/>
              </a:spcBef>
              <a:defRPr sz="1300">
                <a:solidFill>
                  <a:srgbClr val="002060"/>
                </a:solidFill>
              </a:defRPr>
            </a:pPr>
            <a:r>
              <a:rPr lang="en-GB" sz="2800" b="1" dirty="0" smtClean="0">
                <a:solidFill>
                  <a:schemeClr val="tx1"/>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rPr>
              <a:t>Program Central Committee</a:t>
            </a:r>
            <a:endParaRPr lang="sv-SE" sz="2800" b="1" dirty="0" smtClean="0">
              <a:solidFill>
                <a:schemeClr val="tx1"/>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a:p>
            <a:pPr algn="ctr" rtl="1">
              <a:spcBef>
                <a:spcPts val="300"/>
              </a:spcBef>
              <a:defRPr sz="1300">
                <a:solidFill>
                  <a:srgbClr val="002060"/>
                </a:solidFill>
              </a:defRPr>
            </a:pPr>
            <a:r>
              <a:rPr lang="sv-SE" sz="2400" b="1" dirty="0" smtClean="0">
                <a:solidFill>
                  <a:srgbClr val="002060"/>
                </a:solidFill>
                <a:latin typeface="Georgia" panose="02040502050405020303" pitchFamily="18" charset="0"/>
                <a:cs typeface="Aharoni" panose="02010803020104030203" pitchFamily="2" charset="-79"/>
              </a:rPr>
              <a:t>Dr. Huda </a:t>
            </a:r>
            <a:r>
              <a:rPr lang="sv-SE" sz="2400" b="1" dirty="0">
                <a:solidFill>
                  <a:srgbClr val="002060"/>
                </a:solidFill>
                <a:latin typeface="Georgia" panose="02040502050405020303" pitchFamily="18" charset="0"/>
                <a:cs typeface="Aharoni" panose="02010803020104030203" pitchFamily="2" charset="-79"/>
              </a:rPr>
              <a:t>S. </a:t>
            </a:r>
            <a:r>
              <a:rPr lang="sv-SE" sz="2400" b="1" dirty="0" smtClean="0">
                <a:solidFill>
                  <a:srgbClr val="002060"/>
                </a:solidFill>
                <a:latin typeface="Georgia" panose="02040502050405020303" pitchFamily="18" charset="0"/>
                <a:cs typeface="Aharoni" panose="02010803020104030203" pitchFamily="2" charset="-79"/>
              </a:rPr>
              <a:t>Alhasan,</a:t>
            </a:r>
          </a:p>
          <a:p>
            <a:pPr algn="ctr" rtl="1">
              <a:spcBef>
                <a:spcPts val="300"/>
              </a:spcBef>
              <a:defRPr sz="1300">
                <a:solidFill>
                  <a:srgbClr val="002060"/>
                </a:solidFill>
              </a:defRPr>
            </a:pPr>
            <a:r>
              <a:rPr lang="sv-SE" sz="2400" b="1" dirty="0" smtClean="0">
                <a:solidFill>
                  <a:srgbClr val="002060"/>
                </a:solidFill>
                <a:latin typeface="Georgia" panose="02040502050405020303" pitchFamily="18" charset="0"/>
                <a:cs typeface="Aharoni" panose="02010803020104030203" pitchFamily="2" charset="-79"/>
              </a:rPr>
              <a:t> </a:t>
            </a:r>
            <a:r>
              <a:rPr lang="sv-SE" sz="2400" b="1" dirty="0">
                <a:solidFill>
                  <a:srgbClr val="002060"/>
                </a:solidFill>
                <a:latin typeface="Georgia" panose="02040502050405020303" pitchFamily="18" charset="0"/>
                <a:cs typeface="Aharoni" panose="02010803020104030203" pitchFamily="2" charset="-79"/>
              </a:rPr>
              <a:t>Osamah J. Oudah, </a:t>
            </a:r>
            <a:endParaRPr lang="sv-SE" sz="2400" b="1" dirty="0" smtClean="0">
              <a:solidFill>
                <a:srgbClr val="002060"/>
              </a:solidFill>
              <a:latin typeface="Georgia" panose="02040502050405020303" pitchFamily="18" charset="0"/>
              <a:cs typeface="Aharoni" panose="02010803020104030203" pitchFamily="2" charset="-79"/>
            </a:endParaRPr>
          </a:p>
          <a:p>
            <a:pPr algn="ctr" rtl="1">
              <a:spcBef>
                <a:spcPts val="300"/>
              </a:spcBef>
              <a:defRPr sz="1300">
                <a:solidFill>
                  <a:srgbClr val="002060"/>
                </a:solidFill>
              </a:defRPr>
            </a:pPr>
            <a:r>
              <a:rPr lang="sv-SE" sz="2400" b="1" dirty="0" smtClean="0">
                <a:solidFill>
                  <a:srgbClr val="002060"/>
                </a:solidFill>
                <a:latin typeface="Georgia" panose="02040502050405020303" pitchFamily="18" charset="0"/>
                <a:cs typeface="Aharoni" panose="02010803020104030203" pitchFamily="2" charset="-79"/>
              </a:rPr>
              <a:t>Nawfal </a:t>
            </a:r>
            <a:r>
              <a:rPr lang="sv-SE" sz="2400" b="1" dirty="0">
                <a:solidFill>
                  <a:srgbClr val="002060"/>
                </a:solidFill>
                <a:latin typeface="Georgia" panose="02040502050405020303" pitchFamily="18" charset="0"/>
                <a:cs typeface="Aharoni" panose="02010803020104030203" pitchFamily="2" charset="-79"/>
              </a:rPr>
              <a:t>A. Salih</a:t>
            </a:r>
            <a:r>
              <a:rPr sz="2400" b="1" dirty="0" smtClean="0">
                <a:solidFill>
                  <a:srgbClr val="002060"/>
                </a:solidFill>
                <a:latin typeface="Georgia" panose="02040502050405020303" pitchFamily="18" charset="0"/>
                <a:cs typeface="Aharoni" panose="02010803020104030203" pitchFamily="2" charset="-79"/>
              </a:rPr>
              <a:t> </a:t>
            </a:r>
            <a:r>
              <a:rPr sz="2400" b="1" dirty="0">
                <a:solidFill>
                  <a:srgbClr val="002060"/>
                </a:solidFill>
                <a:latin typeface="Georgia" panose="02040502050405020303" pitchFamily="18" charset="0"/>
                <a:cs typeface="Aharoni" panose="02010803020104030203" pitchFamily="2" charset="-79"/>
              </a:rPr>
              <a:t/>
            </a:r>
            <a:br>
              <a:rPr sz="2400" b="1" dirty="0">
                <a:solidFill>
                  <a:srgbClr val="002060"/>
                </a:solidFill>
                <a:latin typeface="Georgia" panose="02040502050405020303" pitchFamily="18" charset="0"/>
                <a:cs typeface="Aharoni" panose="02010803020104030203" pitchFamily="2" charset="-79"/>
              </a:rPr>
            </a:br>
            <a:r>
              <a:rPr lang="en-GB" sz="2400" b="1" dirty="0">
                <a:solidFill>
                  <a:srgbClr val="002060"/>
                </a:solidFill>
                <a:latin typeface="Georgia" panose="02040502050405020303" pitchFamily="18" charset="0"/>
                <a:cs typeface="Aharoni" panose="02010803020104030203" pitchFamily="2" charset="-79"/>
              </a:rPr>
              <a:t>Environmental </a:t>
            </a:r>
            <a:r>
              <a:rPr lang="en-GB" sz="2400" b="1" dirty="0" smtClean="0">
                <a:solidFill>
                  <a:srgbClr val="002060"/>
                </a:solidFill>
                <a:latin typeface="Georgia" panose="02040502050405020303" pitchFamily="18" charset="0"/>
                <a:cs typeface="Aharoni" panose="02010803020104030203" pitchFamily="2" charset="-79"/>
              </a:rPr>
              <a:t>Research </a:t>
            </a:r>
            <a:r>
              <a:rPr lang="en-GB" sz="2400" b="1" dirty="0">
                <a:solidFill>
                  <a:srgbClr val="002060"/>
                </a:solidFill>
                <a:latin typeface="Georgia" panose="02040502050405020303" pitchFamily="18" charset="0"/>
                <a:cs typeface="Aharoni" panose="02010803020104030203" pitchFamily="2" charset="-79"/>
              </a:rPr>
              <a:t>and </a:t>
            </a:r>
            <a:r>
              <a:rPr lang="en-GB" sz="2400" b="1" dirty="0" smtClean="0">
                <a:solidFill>
                  <a:srgbClr val="002060"/>
                </a:solidFill>
                <a:latin typeface="Georgia" panose="02040502050405020303" pitchFamily="18" charset="0"/>
                <a:cs typeface="Aharoni" panose="02010803020104030203" pitchFamily="2" charset="-79"/>
              </a:rPr>
              <a:t>Studies Centre</a:t>
            </a:r>
            <a:r>
              <a:rPr lang="en-GB" sz="2400" b="1" dirty="0">
                <a:solidFill>
                  <a:srgbClr val="002060"/>
                </a:solidFill>
                <a:latin typeface="Georgia" panose="02040502050405020303" pitchFamily="18" charset="0"/>
                <a:cs typeface="Aharoni" panose="02010803020104030203" pitchFamily="2" charset="-79"/>
              </a:rPr>
              <a:t>, </a:t>
            </a:r>
            <a:r>
              <a:rPr lang="en-GB" sz="2400" b="1" dirty="0" smtClean="0">
                <a:solidFill>
                  <a:srgbClr val="002060"/>
                </a:solidFill>
                <a:latin typeface="Georgia" panose="02040502050405020303" pitchFamily="18" charset="0"/>
                <a:cs typeface="Aharoni" panose="02010803020104030203" pitchFamily="2" charset="-79"/>
              </a:rPr>
              <a:t>University </a:t>
            </a:r>
            <a:r>
              <a:rPr lang="en-GB" sz="2400" b="1" dirty="0">
                <a:solidFill>
                  <a:srgbClr val="002060"/>
                </a:solidFill>
                <a:latin typeface="Georgia" panose="02040502050405020303" pitchFamily="18" charset="0"/>
                <a:cs typeface="Aharoni" panose="02010803020104030203" pitchFamily="2" charset="-79"/>
              </a:rPr>
              <a:t>of Babylon, </a:t>
            </a:r>
            <a:r>
              <a:rPr lang="en-GB" sz="2400" b="1" dirty="0" smtClean="0">
                <a:solidFill>
                  <a:srgbClr val="002060"/>
                </a:solidFill>
                <a:latin typeface="Georgia" panose="02040502050405020303" pitchFamily="18" charset="0"/>
                <a:cs typeface="Aharoni" panose="02010803020104030203" pitchFamily="2" charset="-79"/>
              </a:rPr>
              <a:t>IRAQ</a:t>
            </a:r>
          </a:p>
          <a:p>
            <a:pPr algn="ctr" rtl="1">
              <a:spcBef>
                <a:spcPts val="300"/>
              </a:spcBef>
              <a:defRPr sz="1300">
                <a:solidFill>
                  <a:srgbClr val="002060"/>
                </a:solidFill>
              </a:defRPr>
            </a:pPr>
            <a:r>
              <a:rPr lang="en-GB" sz="2400" b="1" dirty="0" smtClean="0">
                <a:solidFill>
                  <a:srgbClr val="002060"/>
                </a:solidFill>
                <a:latin typeface="Georgia" panose="02040502050405020303" pitchFamily="18" charset="0"/>
                <a:cs typeface="Aharoni" panose="02010803020104030203" pitchFamily="2" charset="-79"/>
              </a:rPr>
              <a:t>Dec.2018 – Oct. 2019</a:t>
            </a:r>
          </a:p>
          <a:p>
            <a:pPr algn="ctr" rtl="1">
              <a:lnSpc>
                <a:spcPct val="80000"/>
              </a:lnSpc>
              <a:spcBef>
                <a:spcPts val="300"/>
              </a:spcBef>
              <a:defRPr sz="1300">
                <a:solidFill>
                  <a:srgbClr val="002060"/>
                </a:solidFill>
              </a:defRPr>
            </a:pPr>
            <a:endParaRPr sz="2000" b="1" dirty="0">
              <a:solidFill>
                <a:srgbClr val="002060"/>
              </a:solidFill>
              <a:latin typeface="+mn-lt"/>
              <a:ea typeface="+mn-ea"/>
              <a:cs typeface="+mn-cs"/>
              <a:sym typeface="Helvetica"/>
            </a:endParaRPr>
          </a:p>
        </p:txBody>
      </p:sp>
      <p:pic>
        <p:nvPicPr>
          <p:cNvPr id="123" name="image1.jpg" descr="C:\Users\alnaseem\Downloads\Documents\images.jpg"/>
          <p:cNvPicPr>
            <a:picLocks noChangeAspect="1"/>
          </p:cNvPicPr>
          <p:nvPr/>
        </p:nvPicPr>
        <p:blipFill>
          <a:blip r:embed="rId4">
            <a:extLst/>
          </a:blip>
          <a:stretch>
            <a:fillRect/>
          </a:stretch>
        </p:blipFill>
        <p:spPr>
          <a:xfrm>
            <a:off x="457200" y="260648"/>
            <a:ext cx="1306488" cy="13064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4" name="شعار_جامعة_بابل.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52319" y="260648"/>
            <a:ext cx="1334629" cy="13096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عنصر نائب لرقم الشريحة 2"/>
          <p:cNvSpPr>
            <a:spLocks noGrp="1"/>
          </p:cNvSpPr>
          <p:nvPr>
            <p:ph type="sldNum" sz="quarter" idx="2"/>
          </p:nvPr>
        </p:nvSpPr>
        <p:spPr>
          <a:xfrm>
            <a:off x="457200" y="6400413"/>
            <a:ext cx="170879" cy="276999"/>
          </a:xfrm>
        </p:spPr>
        <p:txBody>
          <a:bodyPr/>
          <a:lstStyle/>
          <a:p>
            <a:fld id="{86CB4B4D-7CA3-9044-876B-883B54F8677D}" type="slidenum">
              <a:rPr lang="ar-IQ" b="1" smtClean="0">
                <a:solidFill>
                  <a:schemeClr val="tx1"/>
                </a:solidFill>
              </a:rPr>
              <a:t>1</a:t>
            </a:fld>
            <a:endParaRPr lang="ar-IQ" b="1">
              <a:solidFill>
                <a:schemeClr val="tx1"/>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182963" y="332656"/>
            <a:ext cx="8778074" cy="1426170"/>
          </a:xfrm>
          <a:prstGeom prst="rect">
            <a:avLst/>
          </a:prstGeom>
        </p:spPr>
        <p:txBody>
          <a:bodyPr>
            <a:normAutofit fontScale="90000"/>
          </a:bodyPr>
          <a:lstStyle>
            <a:lvl1pPr rtl="1">
              <a:defRPr b="1">
                <a:solidFill>
                  <a:srgbClr val="002060"/>
                </a:solidFill>
                <a:latin typeface="+mn-lt"/>
                <a:ea typeface="+mn-ea"/>
                <a:cs typeface="+mn-cs"/>
                <a:sym typeface="Helvetica"/>
              </a:defRPr>
            </a:lvl1pPr>
          </a:lstStyle>
          <a:p>
            <a:pPr>
              <a:defRPr>
                <a:latin typeface="+mj-lt"/>
                <a:ea typeface="+mj-ea"/>
                <a:cs typeface="+mj-cs"/>
                <a:sym typeface="Calibri"/>
              </a:defRPr>
            </a:pPr>
            <a:r>
              <a:rPr lang="en-GB" sz="3600" dirty="0">
                <a:solidFill>
                  <a:srgbClr val="0070C0"/>
                </a:solidFill>
                <a:latin typeface="Times New Roman" panose="02020603050405020304" pitchFamily="18" charset="0"/>
                <a:cs typeface="Times New Roman" panose="02020603050405020304" pitchFamily="18" charset="0"/>
              </a:rPr>
              <a:t>Purchasing or forming the containers of classified containers for sorting waste according to their categories, taking into consideration the presence of signs indicating the type of </a:t>
            </a:r>
            <a:r>
              <a:rPr lang="en-GB" sz="3600" dirty="0" smtClean="0">
                <a:solidFill>
                  <a:srgbClr val="0070C0"/>
                </a:solidFill>
                <a:latin typeface="Times New Roman" panose="02020603050405020304" pitchFamily="18" charset="0"/>
                <a:cs typeface="Times New Roman" panose="02020603050405020304" pitchFamily="18" charset="0"/>
              </a:rPr>
              <a:t>waste</a:t>
            </a:r>
            <a:endParaRPr dirty="0">
              <a:latin typeface="+mn-lt"/>
              <a:ea typeface="+mn-ea"/>
              <a:cs typeface="+mn-cs"/>
              <a:sym typeface="Helvetica"/>
            </a:endParaRPr>
          </a:p>
        </p:txBody>
      </p:sp>
      <p:grpSp>
        <p:nvGrpSpPr>
          <p:cNvPr id="4" name="Group 3"/>
          <p:cNvGrpSpPr/>
          <p:nvPr/>
        </p:nvGrpSpPr>
        <p:grpSpPr>
          <a:xfrm>
            <a:off x="346348" y="2132856"/>
            <a:ext cx="8557876" cy="3744415"/>
            <a:chOff x="346348" y="2492895"/>
            <a:chExt cx="8557876" cy="3096345"/>
          </a:xfrm>
        </p:grpSpPr>
        <p:pic>
          <p:nvPicPr>
            <p:cNvPr id="169" name="image4.jpg" descr="C:\Users\alnaseem\Desktop\recycling-bins-on-a-train-station-platform-tokyo-japan-B8EM7E.jpg"/>
            <p:cNvPicPr>
              <a:picLocks noChangeAspect="1"/>
            </p:cNvPicPr>
            <p:nvPr/>
          </p:nvPicPr>
          <p:blipFill>
            <a:blip r:embed="rId2">
              <a:extLst/>
            </a:blip>
            <a:stretch>
              <a:fillRect/>
            </a:stretch>
          </p:blipFill>
          <p:spPr>
            <a:xfrm>
              <a:off x="4932040" y="2492895"/>
              <a:ext cx="3972184" cy="3096345"/>
            </a:xfrm>
            <a:prstGeom prst="rect">
              <a:avLst/>
            </a:prstGeom>
            <a:ln w="12700">
              <a:miter lim="400000"/>
            </a:ln>
          </p:spPr>
        </p:pic>
        <p:pic>
          <p:nvPicPr>
            <p:cNvPr id="170" name="image5.jpg" descr="C:\Users\alnaseem\Desktop\105709866_6b4534ef12_b.jpg"/>
            <p:cNvPicPr>
              <a:picLocks noChangeAspect="1"/>
            </p:cNvPicPr>
            <p:nvPr/>
          </p:nvPicPr>
          <p:blipFill>
            <a:blip r:embed="rId3">
              <a:extLst/>
            </a:blip>
            <a:stretch>
              <a:fillRect/>
            </a:stretch>
          </p:blipFill>
          <p:spPr>
            <a:xfrm>
              <a:off x="346348" y="2492895"/>
              <a:ext cx="4382642" cy="3096345"/>
            </a:xfrm>
            <a:prstGeom prst="rect">
              <a:avLst/>
            </a:prstGeom>
            <a:ln w="12700">
              <a:miter lim="400000"/>
            </a:ln>
          </p:spPr>
        </p:pic>
      </p:grpSp>
      <p:sp>
        <p:nvSpPr>
          <p:cNvPr id="3" name="عنصر نائب لرقم الشريحة 2"/>
          <p:cNvSpPr>
            <a:spLocks noGrp="1"/>
          </p:cNvSpPr>
          <p:nvPr>
            <p:ph type="sldNum" sz="quarter" idx="2"/>
          </p:nvPr>
        </p:nvSpPr>
        <p:spPr>
          <a:xfrm>
            <a:off x="457200" y="6400413"/>
            <a:ext cx="23820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10</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2" name="مربع نص 1"/>
          <p:cNvSpPr txBox="1"/>
          <p:nvPr/>
        </p:nvSpPr>
        <p:spPr>
          <a:xfrm>
            <a:off x="1403648" y="6021288"/>
            <a:ext cx="654762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1" anchor="t">
            <a:spAutoFit/>
          </a:bodyPr>
          <a:lstStyle/>
          <a:p>
            <a:r>
              <a:rPr lang="en-GB" sz="2400" b="1" dirty="0">
                <a:solidFill>
                  <a:srgbClr val="C00000"/>
                </a:solidFill>
                <a:latin typeface="Times New Roman" panose="02020603050405020304" pitchFamily="18" charset="0"/>
                <a:cs typeface="Times New Roman" panose="02020603050405020304" pitchFamily="18" charset="0"/>
              </a:rPr>
              <a:t>Type of large waste structures - outside buildings</a:t>
            </a:r>
            <a:endParaRPr kumimoji="0" lang="ar-IQ" sz="2400" b="1" i="0" u="none" strike="noStrike" cap="none" spc="0" normalizeH="0" baseline="0" dirty="0">
              <a:ln>
                <a:noFill/>
              </a:ln>
              <a:solidFill>
                <a:srgbClr val="C00000"/>
              </a:solidFill>
              <a:effectLst/>
              <a:uFillTx/>
              <a:latin typeface="Times New Roman" panose="02020603050405020304" pitchFamily="18" charset="0"/>
              <a:cs typeface="Times New Roman" panose="02020603050405020304" pitchFamily="18" charset="0"/>
              <a:sym typeface="Calibri"/>
            </a:endParaRPr>
          </a:p>
        </p:txBody>
      </p:sp>
      <p:pic>
        <p:nvPicPr>
          <p:cNvPr id="8" name="image1.jpg" descr="C:\Users\alnaseem\Downloads\Documents\images.jpg"/>
          <p:cNvPicPr>
            <a:picLocks noChangeAspect="1"/>
          </p:cNvPicPr>
          <p:nvPr/>
        </p:nvPicPr>
        <p:blipFill>
          <a:blip r:embed="rId4">
            <a:extLst/>
          </a:blip>
          <a:stretch>
            <a:fillRect/>
          </a:stretch>
        </p:blipFill>
        <p:spPr>
          <a:xfrm>
            <a:off x="8172400" y="5976663"/>
            <a:ext cx="836713" cy="83671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70" y="1196751"/>
            <a:ext cx="8907744" cy="4824538"/>
            <a:chOff x="76070" y="1196751"/>
            <a:chExt cx="8907744" cy="4824538"/>
          </a:xfrm>
        </p:grpSpPr>
        <p:pic>
          <p:nvPicPr>
            <p:cNvPr id="173" name="image6.jpg" descr="C:\Users\alnaseem\Desktop\bins_hero3.jpg"/>
            <p:cNvPicPr>
              <a:picLocks noChangeAspect="1"/>
            </p:cNvPicPr>
            <p:nvPr/>
          </p:nvPicPr>
          <p:blipFill>
            <a:blip r:embed="rId2">
              <a:extLst/>
            </a:blip>
            <a:stretch>
              <a:fillRect/>
            </a:stretch>
          </p:blipFill>
          <p:spPr>
            <a:xfrm>
              <a:off x="4932040" y="1196751"/>
              <a:ext cx="4051774" cy="4824538"/>
            </a:xfrm>
            <a:prstGeom prst="rect">
              <a:avLst/>
            </a:prstGeom>
            <a:ln w="12700">
              <a:miter lim="400000"/>
            </a:ln>
          </p:spPr>
        </p:pic>
        <p:pic>
          <p:nvPicPr>
            <p:cNvPr id="174" name="image7.jpg" descr="C:\Users\alnaseem\Desktop\dmeu_y4198629_05_std.lang.all.jpg"/>
            <p:cNvPicPr>
              <a:picLocks noChangeAspect="1"/>
            </p:cNvPicPr>
            <p:nvPr/>
          </p:nvPicPr>
          <p:blipFill>
            <a:blip r:embed="rId3">
              <a:extLst/>
            </a:blip>
            <a:stretch>
              <a:fillRect/>
            </a:stretch>
          </p:blipFill>
          <p:spPr>
            <a:xfrm>
              <a:off x="76070" y="1196752"/>
              <a:ext cx="4597477" cy="4824537"/>
            </a:xfrm>
            <a:prstGeom prst="rect">
              <a:avLst/>
            </a:prstGeom>
            <a:ln w="12700">
              <a:miter lim="400000"/>
            </a:ln>
          </p:spPr>
        </p:pic>
      </p:grpSp>
      <p:sp>
        <p:nvSpPr>
          <p:cNvPr id="3" name="عنصر نائب لرقم الشريحة 2"/>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11</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2" name="مستطيل 1"/>
          <p:cNvSpPr/>
          <p:nvPr/>
        </p:nvSpPr>
        <p:spPr>
          <a:xfrm>
            <a:off x="5004048" y="260648"/>
            <a:ext cx="4104456" cy="830997"/>
          </a:xfrm>
          <a:prstGeom prst="rect">
            <a:avLst/>
          </a:prstGeom>
        </p:spPr>
        <p:txBody>
          <a:bodyPr wrap="square">
            <a:spAutoFit/>
          </a:bodyPr>
          <a:lstStyle/>
          <a:p>
            <a:pPr algn="ctr"/>
            <a:r>
              <a:rPr lang="en-GB" sz="2400" b="1" dirty="0">
                <a:latin typeface="Times New Roman" panose="02020603050405020304" pitchFamily="18" charset="0"/>
                <a:cs typeface="Times New Roman" panose="02020603050405020304" pitchFamily="18" charset="0"/>
              </a:rPr>
              <a:t>Waste structures - </a:t>
            </a:r>
            <a:r>
              <a:rPr lang="en-GB" sz="2400" b="1" dirty="0">
                <a:solidFill>
                  <a:srgbClr val="FF0000"/>
                </a:solidFill>
                <a:latin typeface="Times New Roman" panose="02020603050405020304" pitchFamily="18" charset="0"/>
                <a:cs typeface="Times New Roman" panose="02020603050405020304" pitchFamily="18" charset="0"/>
              </a:rPr>
              <a:t>outside</a:t>
            </a:r>
            <a:r>
              <a:rPr lang="en-GB" sz="2400" b="1" dirty="0">
                <a:latin typeface="Times New Roman" panose="02020603050405020304" pitchFamily="18" charset="0"/>
                <a:cs typeface="Times New Roman" panose="02020603050405020304" pitchFamily="18" charset="0"/>
              </a:rPr>
              <a:t> buildings</a:t>
            </a:r>
            <a:endParaRPr lang="ar-IQ" sz="2400" b="1" dirty="0">
              <a:latin typeface="Times New Roman" panose="02020603050405020304" pitchFamily="18" charset="0"/>
              <a:cs typeface="Times New Roman" panose="02020603050405020304" pitchFamily="18" charset="0"/>
            </a:endParaRPr>
          </a:p>
        </p:txBody>
      </p:sp>
      <p:sp>
        <p:nvSpPr>
          <p:cNvPr id="4" name="مستطيل 3"/>
          <p:cNvSpPr/>
          <p:nvPr/>
        </p:nvSpPr>
        <p:spPr>
          <a:xfrm>
            <a:off x="539553" y="243769"/>
            <a:ext cx="3744416" cy="830997"/>
          </a:xfrm>
          <a:prstGeom prst="rect">
            <a:avLst/>
          </a:prstGeom>
        </p:spPr>
        <p:txBody>
          <a:bodyPr wrap="square">
            <a:spAutoFit/>
          </a:bodyPr>
          <a:lstStyle/>
          <a:p>
            <a:pPr algn="ctr"/>
            <a:r>
              <a:rPr lang="en-GB" sz="2400" b="1" dirty="0">
                <a:latin typeface="Times New Roman" panose="02020603050405020304" pitchFamily="18" charset="0"/>
                <a:cs typeface="Times New Roman" panose="02020603050405020304" pitchFamily="18" charset="0"/>
              </a:rPr>
              <a:t>Waste structures - </a:t>
            </a:r>
            <a:r>
              <a:rPr lang="en-GB" sz="2400" b="1" dirty="0">
                <a:solidFill>
                  <a:srgbClr val="FF0000"/>
                </a:solidFill>
                <a:latin typeface="Times New Roman" panose="02020603050405020304" pitchFamily="18" charset="0"/>
                <a:cs typeface="Times New Roman" panose="02020603050405020304" pitchFamily="18" charset="0"/>
              </a:rPr>
              <a:t>inside</a:t>
            </a:r>
            <a:r>
              <a:rPr lang="en-GB" sz="2400" b="1" dirty="0">
                <a:latin typeface="Times New Roman" panose="02020603050405020304" pitchFamily="18" charset="0"/>
                <a:cs typeface="Times New Roman" panose="02020603050405020304" pitchFamily="18" charset="0"/>
              </a:rPr>
              <a:t> buildings</a:t>
            </a:r>
            <a:endParaRPr lang="ar-IQ"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8148590" y="5838309"/>
            <a:ext cx="835224" cy="835224"/>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5534" y="836712"/>
            <a:ext cx="8424938" cy="5184574"/>
            <a:chOff x="251519" y="1124742"/>
            <a:chExt cx="8424938" cy="4896544"/>
          </a:xfrm>
        </p:grpSpPr>
        <p:grpSp>
          <p:nvGrpSpPr>
            <p:cNvPr id="179" name="Group 179" descr="C:\Users\alnaseem\Desktop\Torpedo-Transparent-Web (1).jpg"/>
            <p:cNvGrpSpPr/>
            <p:nvPr/>
          </p:nvGrpSpPr>
          <p:grpSpPr>
            <a:xfrm>
              <a:off x="251519" y="1124743"/>
              <a:ext cx="4211961" cy="4896543"/>
              <a:chOff x="0" y="0"/>
              <a:chExt cx="4211959" cy="5294064"/>
            </a:xfrm>
            <a:effectLst/>
          </p:grpSpPr>
          <p:sp>
            <p:nvSpPr>
              <p:cNvPr id="177" name="Shape 177"/>
              <p:cNvSpPr/>
              <p:nvPr/>
            </p:nvSpPr>
            <p:spPr>
              <a:xfrm>
                <a:off x="0" y="-1"/>
                <a:ext cx="4211960" cy="5294066"/>
              </a:xfrm>
              <a:custGeom>
                <a:avLst/>
                <a:gdLst/>
                <a:ahLst/>
                <a:cxnLst>
                  <a:cxn ang="0">
                    <a:pos x="wd2" y="hd2"/>
                  </a:cxn>
                  <a:cxn ang="5400000">
                    <a:pos x="wd2" y="hd2"/>
                  </a:cxn>
                  <a:cxn ang="10800000">
                    <a:pos x="wd2" y="hd2"/>
                  </a:cxn>
                  <a:cxn ang="16200000">
                    <a:pos x="wd2" y="hd2"/>
                  </a:cxn>
                </a:cxnLst>
                <a:rect l="0" t="0" r="r" b="b"/>
                <a:pathLst>
                  <a:path w="21600" h="21600" extrusionOk="0">
                    <a:moveTo>
                      <a:pt x="0" y="1477"/>
                    </a:moveTo>
                    <a:lnTo>
                      <a:pt x="0" y="1477"/>
                    </a:lnTo>
                    <a:cubicBezTo>
                      <a:pt x="0" y="661"/>
                      <a:pt x="831" y="0"/>
                      <a:pt x="1856" y="0"/>
                    </a:cubicBezTo>
                    <a:lnTo>
                      <a:pt x="19744" y="0"/>
                    </a:lnTo>
                    <a:lnTo>
                      <a:pt x="19744" y="0"/>
                    </a:lnTo>
                    <a:cubicBezTo>
                      <a:pt x="20769" y="0"/>
                      <a:pt x="21600" y="661"/>
                      <a:pt x="21600" y="1477"/>
                    </a:cubicBezTo>
                    <a:lnTo>
                      <a:pt x="21600" y="20123"/>
                    </a:lnTo>
                    <a:lnTo>
                      <a:pt x="21600" y="20123"/>
                    </a:lnTo>
                    <a:cubicBezTo>
                      <a:pt x="21600" y="20939"/>
                      <a:pt x="20769" y="21600"/>
                      <a:pt x="19744" y="21600"/>
                    </a:cubicBezTo>
                    <a:lnTo>
                      <a:pt x="1856" y="21600"/>
                    </a:lnTo>
                    <a:lnTo>
                      <a:pt x="1856" y="21600"/>
                    </a:lnTo>
                    <a:cubicBezTo>
                      <a:pt x="831" y="21600"/>
                      <a:pt x="0" y="20939"/>
                      <a:pt x="0" y="20123"/>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178" name="image8.jpeg"/>
              <p:cNvPicPr>
                <a:picLocks noChangeAspect="1"/>
              </p:cNvPicPr>
              <p:nvPr/>
            </p:nvPicPr>
            <p:blipFill>
              <a:blip r:embed="rId2">
                <a:extLst/>
              </a:blip>
              <a:srcRect b="2"/>
              <a:stretch>
                <a:fillRect/>
              </a:stretch>
            </p:blipFill>
            <p:spPr>
              <a:xfrm>
                <a:off x="0" y="0"/>
                <a:ext cx="4211960" cy="5293916"/>
              </a:xfrm>
              <a:prstGeom prst="rect">
                <a:avLst/>
              </a:prstGeom>
              <a:ln>
                <a:noFill/>
              </a:ln>
              <a:effectLst>
                <a:softEdge rad="112500"/>
              </a:effectLst>
            </p:spPr>
          </p:pic>
        </p:grpSp>
        <p:grpSp>
          <p:nvGrpSpPr>
            <p:cNvPr id="182" name="Group 182" descr="C:\Users\alnaseem\Desktop\Wybone-Box-Cycle-Cup-Recycling-Bin-in-Silver-for-web-1.jpg"/>
            <p:cNvGrpSpPr/>
            <p:nvPr/>
          </p:nvGrpSpPr>
          <p:grpSpPr>
            <a:xfrm>
              <a:off x="4572000" y="1124742"/>
              <a:ext cx="4104457" cy="4771190"/>
              <a:chOff x="0" y="0"/>
              <a:chExt cx="4104456" cy="5172866"/>
            </a:xfrm>
            <a:effectLst/>
          </p:grpSpPr>
          <p:sp>
            <p:nvSpPr>
              <p:cNvPr id="180" name="Shape 180"/>
              <p:cNvSpPr/>
              <p:nvPr/>
            </p:nvSpPr>
            <p:spPr>
              <a:xfrm>
                <a:off x="-1" y="-1"/>
                <a:ext cx="4104458" cy="5172868"/>
              </a:xfrm>
              <a:custGeom>
                <a:avLst/>
                <a:gdLst/>
                <a:ahLst/>
                <a:cxnLst>
                  <a:cxn ang="0">
                    <a:pos x="wd2" y="hd2"/>
                  </a:cxn>
                  <a:cxn ang="5400000">
                    <a:pos x="wd2" y="hd2"/>
                  </a:cxn>
                  <a:cxn ang="10800000">
                    <a:pos x="wd2" y="hd2"/>
                  </a:cxn>
                  <a:cxn ang="16200000">
                    <a:pos x="wd2" y="hd2"/>
                  </a:cxn>
                </a:cxnLst>
                <a:rect l="0" t="0" r="r" b="b"/>
                <a:pathLst>
                  <a:path w="21600" h="21600" extrusionOk="0">
                    <a:moveTo>
                      <a:pt x="0" y="1473"/>
                    </a:moveTo>
                    <a:lnTo>
                      <a:pt x="0" y="1473"/>
                    </a:lnTo>
                    <a:cubicBezTo>
                      <a:pt x="0" y="659"/>
                      <a:pt x="831" y="0"/>
                      <a:pt x="1856" y="0"/>
                    </a:cubicBezTo>
                    <a:lnTo>
                      <a:pt x="19744" y="0"/>
                    </a:lnTo>
                    <a:lnTo>
                      <a:pt x="19744" y="0"/>
                    </a:lnTo>
                    <a:cubicBezTo>
                      <a:pt x="20769" y="0"/>
                      <a:pt x="21600" y="659"/>
                      <a:pt x="21600" y="1473"/>
                    </a:cubicBezTo>
                    <a:lnTo>
                      <a:pt x="21600" y="20127"/>
                    </a:lnTo>
                    <a:lnTo>
                      <a:pt x="21600" y="20127"/>
                    </a:lnTo>
                    <a:cubicBezTo>
                      <a:pt x="21600" y="20941"/>
                      <a:pt x="20769" y="21600"/>
                      <a:pt x="19744" y="21600"/>
                    </a:cubicBezTo>
                    <a:lnTo>
                      <a:pt x="1856" y="21600"/>
                    </a:lnTo>
                    <a:lnTo>
                      <a:pt x="1856" y="21600"/>
                    </a:lnTo>
                    <a:cubicBezTo>
                      <a:pt x="831" y="21600"/>
                      <a:pt x="0" y="20941"/>
                      <a:pt x="0" y="20127"/>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181" name="image9.jpeg"/>
              <p:cNvPicPr>
                <a:picLocks noChangeAspect="1"/>
              </p:cNvPicPr>
              <p:nvPr/>
            </p:nvPicPr>
            <p:blipFill>
              <a:blip r:embed="rId3">
                <a:extLst/>
              </a:blip>
              <a:srcRect/>
              <a:stretch>
                <a:fillRect/>
              </a:stretch>
            </p:blipFill>
            <p:spPr>
              <a:xfrm>
                <a:off x="0" y="0"/>
                <a:ext cx="4104457" cy="5172867"/>
              </a:xfrm>
              <a:prstGeom prst="rect">
                <a:avLst/>
              </a:prstGeom>
              <a:ln>
                <a:noFill/>
              </a:ln>
              <a:effectLst>
                <a:outerShdw blurRad="292100" dist="139700" dir="2700000" algn="tl" rotWithShape="0">
                  <a:srgbClr val="333333">
                    <a:alpha val="65000"/>
                  </a:srgbClr>
                </a:outerShdw>
              </a:effectLst>
            </p:spPr>
          </p:pic>
        </p:grpSp>
      </p:grpSp>
      <p:sp>
        <p:nvSpPr>
          <p:cNvPr id="3" name="عنصر نائب لرقم الشريحة 2"/>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12</a:t>
            </a:fld>
            <a:endParaRPr lang="ar-IQ" b="1">
              <a:solidFill>
                <a:schemeClr val="tx1"/>
              </a:solidFill>
              <a:latin typeface="Times New Roman" panose="02020603050405020304" pitchFamily="18" charset="0"/>
              <a:cs typeface="Times New Roman" panose="02020603050405020304" pitchFamily="18" charset="0"/>
            </a:endParaRPr>
          </a:p>
        </p:txBody>
      </p:sp>
      <p:sp>
        <p:nvSpPr>
          <p:cNvPr id="2" name="مستطيل 1"/>
          <p:cNvSpPr/>
          <p:nvPr/>
        </p:nvSpPr>
        <p:spPr>
          <a:xfrm>
            <a:off x="1825896" y="97468"/>
            <a:ext cx="5492209" cy="523220"/>
          </a:xfrm>
          <a:prstGeom prst="rect">
            <a:avLst/>
          </a:prstGeom>
        </p:spPr>
        <p:txBody>
          <a:bodyPr wrap="none">
            <a:spAutoFit/>
          </a:bodyPr>
          <a:lstStyle/>
          <a:p>
            <a:pPr lvl="0" algn="ctr"/>
            <a:r>
              <a:rPr lang="en-GB" sz="2800" b="1" dirty="0">
                <a:latin typeface="Times New Roman" panose="02020603050405020304" pitchFamily="18" charset="0"/>
                <a:cs typeface="Times New Roman" panose="02020603050405020304" pitchFamily="18" charset="0"/>
              </a:rPr>
              <a:t>Waste structures - </a:t>
            </a:r>
            <a:r>
              <a:rPr lang="en-GB" sz="2800" b="1" dirty="0">
                <a:solidFill>
                  <a:srgbClr val="FF0000"/>
                </a:solidFill>
                <a:latin typeface="Times New Roman" panose="02020603050405020304" pitchFamily="18" charset="0"/>
                <a:cs typeface="Times New Roman" panose="02020603050405020304" pitchFamily="18" charset="0"/>
              </a:rPr>
              <a:t>inside</a:t>
            </a:r>
            <a:r>
              <a:rPr lang="en-GB" sz="2800" b="1" dirty="0">
                <a:latin typeface="Times New Roman" panose="02020603050405020304" pitchFamily="18" charset="0"/>
                <a:cs typeface="Times New Roman" panose="02020603050405020304" pitchFamily="18" charset="0"/>
              </a:rPr>
              <a:t> buildings</a:t>
            </a:r>
            <a:endParaRPr lang="ar-IQ" sz="2800" b="1" dirty="0">
              <a:latin typeface="Times New Roman" panose="02020603050405020304" pitchFamily="18" charset="0"/>
              <a:cs typeface="Times New Roman" panose="02020603050405020304" pitchFamily="18" charset="0"/>
            </a:endParaRPr>
          </a:p>
        </p:txBody>
      </p:sp>
      <p:pic>
        <p:nvPicPr>
          <p:cNvPr id="11" name="image1.jpg" descr="C:\Users\alnaseem\Downloads\Documents\images.jpg"/>
          <p:cNvPicPr>
            <a:picLocks noChangeAspect="1"/>
          </p:cNvPicPr>
          <p:nvPr/>
        </p:nvPicPr>
        <p:blipFill>
          <a:blip r:embed="rId4">
            <a:extLst/>
          </a:blip>
          <a:stretch>
            <a:fillRect/>
          </a:stretch>
        </p:blipFill>
        <p:spPr>
          <a:xfrm>
            <a:off x="8100392" y="5904655"/>
            <a:ext cx="836713" cy="83671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8032" y="908720"/>
            <a:ext cx="8589416" cy="5423564"/>
            <a:chOff x="288032" y="1196752"/>
            <a:chExt cx="8589416" cy="5138936"/>
          </a:xfrm>
        </p:grpSpPr>
        <p:pic>
          <p:nvPicPr>
            <p:cNvPr id="5122" name="Picture 2" descr="C:\Users\alnaseem\Desktop\pictures\Botanic-Gardens-B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1196752"/>
              <a:ext cx="4355976" cy="475252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lnaseem\Desktop\pictures\IMG_09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196752"/>
              <a:ext cx="4017416" cy="513893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عنصر نائب لرقم الشريحة 2"/>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13</a:t>
            </a:fld>
            <a:endParaRPr lang="ar-IQ" b="1">
              <a:solidFill>
                <a:schemeClr val="tx1"/>
              </a:solidFill>
              <a:latin typeface="Times New Roman" panose="02020603050405020304" pitchFamily="18" charset="0"/>
              <a:cs typeface="Times New Roman" panose="02020603050405020304" pitchFamily="18" charset="0"/>
            </a:endParaRPr>
          </a:p>
        </p:txBody>
      </p:sp>
      <p:sp>
        <p:nvSpPr>
          <p:cNvPr id="2" name="مربع نص 1"/>
          <p:cNvSpPr txBox="1"/>
          <p:nvPr/>
        </p:nvSpPr>
        <p:spPr>
          <a:xfrm>
            <a:off x="1697336" y="188640"/>
            <a:ext cx="574932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1" anchor="t">
            <a:spAutoFit/>
          </a:bodyPr>
          <a:lstStyle/>
          <a:p>
            <a:r>
              <a:rPr lang="en-GB" sz="2800" b="1" dirty="0">
                <a:latin typeface="Times New Roman" panose="02020603050405020304" pitchFamily="18" charset="0"/>
                <a:cs typeface="Times New Roman" panose="02020603050405020304" pitchFamily="18" charset="0"/>
              </a:rPr>
              <a:t>Other models are made of </a:t>
            </a:r>
            <a:r>
              <a:rPr lang="en-GB" sz="2800" b="1" dirty="0" err="1">
                <a:latin typeface="Times New Roman" panose="02020603050405020304" pitchFamily="18" charset="0"/>
                <a:cs typeface="Times New Roman" panose="02020603050405020304" pitchFamily="18" charset="0"/>
              </a:rPr>
              <a:t>aluminum</a:t>
            </a:r>
            <a:endParaRPr kumimoji="0" lang="ar-IQ" sz="28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pic>
        <p:nvPicPr>
          <p:cNvPr id="5" name="Picture 4"/>
          <p:cNvPicPr>
            <a:picLocks noChangeAspect="1"/>
          </p:cNvPicPr>
          <p:nvPr/>
        </p:nvPicPr>
        <p:blipFill>
          <a:blip r:embed="rId4"/>
          <a:stretch>
            <a:fillRect/>
          </a:stretch>
        </p:blipFill>
        <p:spPr>
          <a:xfrm>
            <a:off x="8201272" y="5914672"/>
            <a:ext cx="835224" cy="835224"/>
          </a:xfrm>
          <a:prstGeom prst="rect">
            <a:avLst/>
          </a:prstGeom>
        </p:spPr>
      </p:pic>
    </p:spTree>
    <p:extLst>
      <p:ext uri="{BB962C8B-B14F-4D97-AF65-F5344CB8AC3E}">
        <p14:creationId xmlns:p14="http://schemas.microsoft.com/office/powerpoint/2010/main" val="117023962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lnaseem\Desktop\pictures\multisort-public-place-bin-4-light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07074"/>
            <a:ext cx="8604449" cy="6222507"/>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رقم الشريحة 2"/>
          <p:cNvSpPr>
            <a:spLocks noGrp="1"/>
          </p:cNvSpPr>
          <p:nvPr>
            <p:ph type="sldNum" sz="quarter" idx="2"/>
          </p:nvPr>
        </p:nvSpPr>
        <p:spPr>
          <a:xfrm>
            <a:off x="457200" y="6400413"/>
            <a:ext cx="24942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14</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2" name="مربع نص 1"/>
          <p:cNvSpPr txBox="1"/>
          <p:nvPr/>
        </p:nvSpPr>
        <p:spPr>
          <a:xfrm>
            <a:off x="1463297" y="116632"/>
            <a:ext cx="621740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1" anchor="t">
            <a:spAutoFit/>
          </a:bodyPr>
          <a:lstStyle/>
          <a:p>
            <a:r>
              <a:rPr lang="en-GB" sz="2800" b="1" dirty="0">
                <a:latin typeface="Times New Roman" panose="02020603050405020304" pitchFamily="18" charset="0"/>
                <a:cs typeface="Times New Roman" panose="02020603050405020304" pitchFamily="18" charset="0"/>
              </a:rPr>
              <a:t>How to put containers inside structures</a:t>
            </a:r>
            <a:r>
              <a:rPr kumimoji="0" lang="ar-IQ" sz="2800" b="1" i="0" u="none" strike="noStrike" cap="none" spc="0" normalizeH="0" baseline="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 </a:t>
            </a:r>
            <a:endParaRPr kumimoji="0" lang="ar-IQ" sz="28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pic>
        <p:nvPicPr>
          <p:cNvPr id="5" name="image1.jpg" descr="C:\Users\alnaseem\Downloads\Documents\images.jpg"/>
          <p:cNvPicPr>
            <a:picLocks noChangeAspect="1"/>
          </p:cNvPicPr>
          <p:nvPr/>
        </p:nvPicPr>
        <p:blipFill>
          <a:blip r:embed="rId3">
            <a:extLst/>
          </a:blip>
          <a:stretch>
            <a:fillRect/>
          </a:stretch>
        </p:blipFill>
        <p:spPr>
          <a:xfrm>
            <a:off x="8199783" y="5904655"/>
            <a:ext cx="836713" cy="836713"/>
          </a:xfrm>
          <a:prstGeom prst="rect">
            <a:avLst/>
          </a:prstGeom>
          <a:ln w="12700">
            <a:miter lim="400000"/>
          </a:ln>
        </p:spPr>
      </p:pic>
    </p:spTree>
    <p:extLst>
      <p:ext uri="{BB962C8B-B14F-4D97-AF65-F5344CB8AC3E}">
        <p14:creationId xmlns:p14="http://schemas.microsoft.com/office/powerpoint/2010/main" val="16274668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10.jpg" descr="C:\Users\alnaseem\Desktop\national-park-recycling-bin-9-lightbox.jpg"/>
          <p:cNvPicPr>
            <a:picLocks noChangeAspect="1"/>
          </p:cNvPicPr>
          <p:nvPr/>
        </p:nvPicPr>
        <p:blipFill>
          <a:blip r:embed="rId2">
            <a:extLst/>
          </a:blip>
          <a:srcRect r="1"/>
          <a:stretch>
            <a:fillRect/>
          </a:stretch>
        </p:blipFill>
        <p:spPr>
          <a:xfrm>
            <a:off x="444425" y="417032"/>
            <a:ext cx="5279630" cy="576540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1611" y="0"/>
                  <a:pt x="0" y="1476"/>
                  <a:pt x="0" y="3296"/>
                </a:cubicBezTo>
                <a:lnTo>
                  <a:pt x="0" y="21600"/>
                </a:lnTo>
                <a:lnTo>
                  <a:pt x="18000" y="21600"/>
                </a:lnTo>
                <a:cubicBezTo>
                  <a:pt x="19989" y="21600"/>
                  <a:pt x="21600" y="20124"/>
                  <a:pt x="21600" y="18304"/>
                </a:cubicBezTo>
                <a:lnTo>
                  <a:pt x="21600" y="0"/>
                </a:lnTo>
                <a:lnTo>
                  <a:pt x="3600" y="0"/>
                </a:lnTo>
                <a:close/>
              </a:path>
            </a:pathLst>
          </a:custGeom>
          <a:ln w="88900" cap="sq">
            <a:solidFill>
              <a:srgbClr val="FFFFFF"/>
            </a:solidFill>
            <a:miter/>
          </a:ln>
          <a:effectLst>
            <a:outerShdw blurRad="254000" rotWithShape="0">
              <a:srgbClr val="000000">
                <a:alpha val="43000"/>
              </a:srgbClr>
            </a:outerShdw>
          </a:effectLst>
        </p:spPr>
      </p:pic>
      <p:pic>
        <p:nvPicPr>
          <p:cNvPr id="186" name="image11.jpg" descr="C:\Users\alnaseem\Desktop\download (1).jpg"/>
          <p:cNvPicPr>
            <a:picLocks noChangeAspect="1"/>
          </p:cNvPicPr>
          <p:nvPr/>
        </p:nvPicPr>
        <p:blipFill>
          <a:blip r:embed="rId3">
            <a:extLst/>
          </a:blip>
          <a:stretch>
            <a:fillRect/>
          </a:stretch>
        </p:blipFill>
        <p:spPr>
          <a:xfrm>
            <a:off x="6156176" y="908720"/>
            <a:ext cx="2466976" cy="1847851"/>
          </a:xfrm>
          <a:custGeom>
            <a:avLst/>
            <a:gdLst/>
            <a:ahLst/>
            <a:cxnLst>
              <a:cxn ang="0">
                <a:pos x="wd2" y="hd2"/>
              </a:cxn>
              <a:cxn ang="5400000">
                <a:pos x="wd2" y="hd2"/>
              </a:cxn>
              <a:cxn ang="10800000">
                <a:pos x="wd2" y="hd2"/>
              </a:cxn>
              <a:cxn ang="16200000">
                <a:pos x="wd2" y="hd2"/>
              </a:cxn>
            </a:cxnLst>
            <a:rect l="0" t="0" r="r" b="b"/>
            <a:pathLst>
              <a:path w="21600" h="21600" extrusionOk="0">
                <a:moveTo>
                  <a:pt x="2697" y="0"/>
                </a:moveTo>
                <a:cubicBezTo>
                  <a:pt x="1207" y="0"/>
                  <a:pt x="0" y="1612"/>
                  <a:pt x="0" y="3600"/>
                </a:cubicBezTo>
                <a:lnTo>
                  <a:pt x="0" y="21600"/>
                </a:lnTo>
                <a:lnTo>
                  <a:pt x="18903" y="21600"/>
                </a:lnTo>
                <a:cubicBezTo>
                  <a:pt x="20393" y="21600"/>
                  <a:pt x="21600" y="19988"/>
                  <a:pt x="21600" y="18000"/>
                </a:cubicBezTo>
                <a:lnTo>
                  <a:pt x="21600" y="0"/>
                </a:lnTo>
                <a:lnTo>
                  <a:pt x="2697" y="0"/>
                </a:lnTo>
                <a:close/>
              </a:path>
            </a:pathLst>
          </a:custGeom>
          <a:ln w="88900" cap="sq">
            <a:solidFill>
              <a:srgbClr val="FFFFFF"/>
            </a:solidFill>
            <a:miter/>
          </a:ln>
          <a:effectLst>
            <a:outerShdw blurRad="254000" rotWithShape="0">
              <a:srgbClr val="000000">
                <a:alpha val="43000"/>
              </a:srgbClr>
            </a:outerShdw>
          </a:effectLst>
        </p:spPr>
      </p:pic>
      <p:pic>
        <p:nvPicPr>
          <p:cNvPr id="187" name="image12.jpg" descr="C:\Users\alnaseem\Desktop\download.jpg"/>
          <p:cNvPicPr>
            <a:picLocks noChangeAspect="1"/>
          </p:cNvPicPr>
          <p:nvPr/>
        </p:nvPicPr>
        <p:blipFill>
          <a:blip r:embed="rId4">
            <a:extLst/>
          </a:blip>
          <a:stretch>
            <a:fillRect/>
          </a:stretch>
        </p:blipFill>
        <p:spPr>
          <a:xfrm>
            <a:off x="6156176" y="3331898"/>
            <a:ext cx="2466976" cy="1847851"/>
          </a:xfrm>
          <a:custGeom>
            <a:avLst/>
            <a:gdLst/>
            <a:ahLst/>
            <a:cxnLst>
              <a:cxn ang="0">
                <a:pos x="wd2" y="hd2"/>
              </a:cxn>
              <a:cxn ang="5400000">
                <a:pos x="wd2" y="hd2"/>
              </a:cxn>
              <a:cxn ang="10800000">
                <a:pos x="wd2" y="hd2"/>
              </a:cxn>
              <a:cxn ang="16200000">
                <a:pos x="wd2" y="hd2"/>
              </a:cxn>
            </a:cxnLst>
            <a:rect l="0" t="0" r="r" b="b"/>
            <a:pathLst>
              <a:path w="21600" h="21600" extrusionOk="0">
                <a:moveTo>
                  <a:pt x="2697" y="0"/>
                </a:moveTo>
                <a:cubicBezTo>
                  <a:pt x="1207" y="0"/>
                  <a:pt x="0" y="1612"/>
                  <a:pt x="0" y="3600"/>
                </a:cubicBezTo>
                <a:lnTo>
                  <a:pt x="0" y="21600"/>
                </a:lnTo>
                <a:lnTo>
                  <a:pt x="18903" y="21600"/>
                </a:lnTo>
                <a:cubicBezTo>
                  <a:pt x="20393" y="21600"/>
                  <a:pt x="21600" y="19988"/>
                  <a:pt x="21600" y="18000"/>
                </a:cubicBezTo>
                <a:lnTo>
                  <a:pt x="21600" y="0"/>
                </a:lnTo>
                <a:lnTo>
                  <a:pt x="2697" y="0"/>
                </a:lnTo>
                <a:close/>
              </a:path>
            </a:pathLst>
          </a:custGeom>
          <a:ln w="88900" cap="sq">
            <a:solidFill>
              <a:srgbClr val="FFFFFF"/>
            </a:solidFill>
            <a:miter/>
          </a:ln>
          <a:effectLst>
            <a:outerShdw blurRad="254000" rotWithShape="0">
              <a:srgbClr val="000000">
                <a:alpha val="43000"/>
              </a:srgbClr>
            </a:outerShdw>
          </a:effectLst>
        </p:spPr>
      </p:pic>
      <p:sp>
        <p:nvSpPr>
          <p:cNvPr id="3" name="عنصر نائب لرقم الشريحة 2"/>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15</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7" name="image1.jpg" descr="C:\Users\alnaseem\Downloads\Documents\images.jpg"/>
          <p:cNvPicPr>
            <a:picLocks noChangeAspect="1"/>
          </p:cNvPicPr>
          <p:nvPr/>
        </p:nvPicPr>
        <p:blipFill>
          <a:blip r:embed="rId5">
            <a:extLst/>
          </a:blip>
          <a:stretch>
            <a:fillRect/>
          </a:stretch>
        </p:blipFill>
        <p:spPr>
          <a:xfrm>
            <a:off x="8172400" y="5949280"/>
            <a:ext cx="836713" cy="83671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6418" y="1142746"/>
            <a:ext cx="8424054" cy="5022560"/>
            <a:chOff x="396418" y="1556792"/>
            <a:chExt cx="8424054" cy="4608513"/>
          </a:xfrm>
        </p:grpSpPr>
        <p:pic>
          <p:nvPicPr>
            <p:cNvPr id="7170" name="Picture 2" descr="C:\Users\alnaseem\Desktop\pictures\national-park-recycling-bin-4-lightbox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18" y="1556792"/>
              <a:ext cx="4392488" cy="46085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171" name="Picture 3" descr="C:\Users\alnaseem\Desktop\pictures\SANY0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556793"/>
              <a:ext cx="3744416" cy="460851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مربع نص 3"/>
          <p:cNvSpPr txBox="1"/>
          <p:nvPr/>
        </p:nvSpPr>
        <p:spPr>
          <a:xfrm>
            <a:off x="4932040" y="116632"/>
            <a:ext cx="4104456"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algn="ctr"/>
            <a:r>
              <a:rPr lang="en-GB" sz="2800" b="1" dirty="0">
                <a:latin typeface="Times New Roman" panose="02020603050405020304" pitchFamily="18" charset="0"/>
                <a:cs typeface="Times New Roman" panose="02020603050405020304" pitchFamily="18" charset="0"/>
              </a:rPr>
              <a:t>Put the concrete under the outer structure</a:t>
            </a:r>
            <a:endParaRPr kumimoji="0" lang="ar-IQ" sz="28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
        <p:nvSpPr>
          <p:cNvPr id="7" name="مربع نص 6"/>
          <p:cNvSpPr txBox="1"/>
          <p:nvPr/>
        </p:nvSpPr>
        <p:spPr>
          <a:xfrm>
            <a:off x="395536" y="188640"/>
            <a:ext cx="4032448"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algn="ctr"/>
            <a:r>
              <a:rPr lang="en-GB" sz="2800" b="1" dirty="0">
                <a:latin typeface="Times New Roman" panose="02020603050405020304" pitchFamily="18" charset="0"/>
                <a:cs typeface="Times New Roman" panose="02020603050405020304" pitchFamily="18" charset="0"/>
              </a:rPr>
              <a:t>Method of placing waste container</a:t>
            </a:r>
            <a:endParaRPr kumimoji="0" lang="ar-IQ" sz="28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
        <p:nvSpPr>
          <p:cNvPr id="3" name="عنصر نائب لرقم الشريحة 2"/>
          <p:cNvSpPr>
            <a:spLocks noGrp="1"/>
          </p:cNvSpPr>
          <p:nvPr>
            <p:ph type="sldNum" sz="quarter" idx="2"/>
          </p:nvPr>
        </p:nvSpPr>
        <p:spPr>
          <a:xfrm>
            <a:off x="457200" y="6400413"/>
            <a:ext cx="24942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16</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8" name="image10.jpg" descr="C:\Users\alnaseem\Desktop\national-park-recycling-bin-9-lightbox.jpg"/>
          <p:cNvPicPr>
            <a:picLocks noChangeAspect="1"/>
          </p:cNvPicPr>
          <p:nvPr/>
        </p:nvPicPr>
        <p:blipFill>
          <a:blip r:embed="rId4">
            <a:extLst/>
          </a:blip>
          <a:srcRect r="1"/>
          <a:stretch>
            <a:fillRect/>
          </a:stretch>
        </p:blipFill>
        <p:spPr>
          <a:xfrm>
            <a:off x="3852803" y="5143071"/>
            <a:ext cx="936103" cy="10222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6762567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5939" y="1124744"/>
            <a:ext cx="8464533" cy="4886787"/>
            <a:chOff x="355939" y="1697835"/>
            <a:chExt cx="8464533" cy="4313696"/>
          </a:xfrm>
        </p:grpSpPr>
        <p:pic>
          <p:nvPicPr>
            <p:cNvPr id="3074" name="Picture 2" descr="C:\Users\alnaseem\Desktop\pictures\1474831583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39" y="1697835"/>
              <a:ext cx="3768908" cy="43136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naseem\Desktop\pictures\Bins in story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265" y="1697835"/>
              <a:ext cx="4397207" cy="431369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مربع نص 3"/>
          <p:cNvSpPr txBox="1"/>
          <p:nvPr/>
        </p:nvSpPr>
        <p:spPr>
          <a:xfrm>
            <a:off x="1941953" y="260648"/>
            <a:ext cx="498790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1" anchor="t">
            <a:spAutoFit/>
          </a:bodyPr>
          <a:lstStyle/>
          <a:p>
            <a:r>
              <a:rPr lang="en-GB" sz="2800" b="1" dirty="0">
                <a:solidFill>
                  <a:schemeClr val="tx1"/>
                </a:solidFill>
                <a:latin typeface="Times New Roman" panose="02020603050405020304" pitchFamily="18" charset="0"/>
                <a:cs typeface="Times New Roman" panose="02020603050405020304" pitchFamily="18" charset="0"/>
              </a:rPr>
              <a:t>Other exterior models (wooden)</a:t>
            </a:r>
            <a:endParaRPr kumimoji="0" lang="ar-IQ" sz="2800" b="1" i="0" u="none" strike="noStrike" cap="none" spc="0" normalizeH="0" baseline="0" dirty="0">
              <a:ln>
                <a:noFill/>
              </a:ln>
              <a:solidFill>
                <a:schemeClr val="tx1"/>
              </a:solidFill>
              <a:effectLst/>
              <a:uFillTx/>
              <a:latin typeface="Times New Roman" panose="02020603050405020304" pitchFamily="18" charset="0"/>
              <a:cs typeface="Times New Roman" panose="02020603050405020304" pitchFamily="18" charset="0"/>
              <a:sym typeface="Calibri"/>
            </a:endParaRPr>
          </a:p>
        </p:txBody>
      </p:sp>
      <p:sp>
        <p:nvSpPr>
          <p:cNvPr id="3" name="عنصر نائب لرقم الشريحة 2"/>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17</a:t>
            </a:fld>
            <a:endParaRPr lang="ar-IQ" b="1">
              <a:solidFill>
                <a:schemeClr val="tx1"/>
              </a:solidFill>
              <a:latin typeface="Times New Roman" panose="02020603050405020304" pitchFamily="18" charset="0"/>
              <a:cs typeface="Times New Roman" panose="02020603050405020304" pitchFamily="18" charset="0"/>
            </a:endParaRPr>
          </a:p>
        </p:txBody>
      </p:sp>
      <p:pic>
        <p:nvPicPr>
          <p:cNvPr id="6" name="image1.jpg" descr="C:\Users\alnaseem\Downloads\Documents\images.jpg"/>
          <p:cNvPicPr>
            <a:picLocks noChangeAspect="1"/>
          </p:cNvPicPr>
          <p:nvPr/>
        </p:nvPicPr>
        <p:blipFill>
          <a:blip r:embed="rId4">
            <a:extLst/>
          </a:blip>
          <a:stretch>
            <a:fillRect/>
          </a:stretch>
        </p:blipFill>
        <p:spPr>
          <a:xfrm>
            <a:off x="8028384" y="5949280"/>
            <a:ext cx="980729" cy="836713"/>
          </a:xfrm>
          <a:prstGeom prst="rect">
            <a:avLst/>
          </a:prstGeom>
          <a:ln w="12700">
            <a:miter lim="400000"/>
          </a:ln>
        </p:spPr>
      </p:pic>
    </p:spTree>
    <p:extLst>
      <p:ext uri="{BB962C8B-B14F-4D97-AF65-F5344CB8AC3E}">
        <p14:creationId xmlns:p14="http://schemas.microsoft.com/office/powerpoint/2010/main" val="266032978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512" y="332656"/>
            <a:ext cx="8784976" cy="6067756"/>
            <a:chOff x="179512" y="116632"/>
            <a:chExt cx="8784976" cy="5859816"/>
          </a:xfrm>
        </p:grpSpPr>
        <p:pic>
          <p:nvPicPr>
            <p:cNvPr id="4098" name="Picture 2" descr="C:\Users\alnaseem\Desktop\pictures\coloured-wood-box-recycle-b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476750" cy="36766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lnaseem\Desktop\pictures\wooden-recycling-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48880"/>
              <a:ext cx="4392488" cy="362756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عنصر نائب لرقم الشريحة 2"/>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18</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8054955" y="5949280"/>
            <a:ext cx="981541" cy="835224"/>
          </a:xfrm>
          <a:prstGeom prst="rect">
            <a:avLst/>
          </a:prstGeom>
        </p:spPr>
      </p:pic>
    </p:spTree>
    <p:extLst>
      <p:ext uri="{BB962C8B-B14F-4D97-AF65-F5344CB8AC3E}">
        <p14:creationId xmlns:p14="http://schemas.microsoft.com/office/powerpoint/2010/main" val="97368382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xfrm>
            <a:off x="1572819" y="548680"/>
            <a:ext cx="5998363" cy="706090"/>
          </a:xfrm>
          <a:prstGeom prst="rect">
            <a:avLst/>
          </a:prstGeom>
        </p:spPr>
        <p:txBody>
          <a:bodyPr>
            <a:normAutofit fontScale="90000"/>
          </a:bodyPr>
          <a:lstStyle>
            <a:lvl1pPr rtl="1">
              <a:defRPr/>
            </a:lvl1pPr>
          </a:lstStyle>
          <a:p>
            <a:pPr lvl="0"/>
            <a:r>
              <a:rPr lang="en-GB" b="1" dirty="0">
                <a:solidFill>
                  <a:schemeClr val="tx1"/>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Program implementation sites</a:t>
            </a:r>
            <a:r>
              <a:rPr lang="ar-IQ" b="1" dirty="0">
                <a:solidFill>
                  <a:schemeClr val="tx1"/>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a:r>
            <a:br>
              <a:rPr lang="ar-IQ" b="1" dirty="0">
                <a:solidFill>
                  <a:schemeClr val="tx1"/>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br>
            <a:endParaRPr b="1" dirty="0">
              <a:solidFill>
                <a:schemeClr val="tx1"/>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51520" y="908720"/>
            <a:ext cx="8640960" cy="5976664"/>
            <a:chOff x="251520" y="836712"/>
            <a:chExt cx="8640960" cy="5976664"/>
          </a:xfrm>
        </p:grpSpPr>
        <p:pic>
          <p:nvPicPr>
            <p:cNvPr id="199" name="Screen Shot 2019-02-16 at 9.43.17 am.png"/>
            <p:cNvPicPr>
              <a:picLocks noChangeAspect="1"/>
            </p:cNvPicPr>
            <p:nvPr/>
          </p:nvPicPr>
          <p:blipFill>
            <a:blip r:embed="rId2">
              <a:extLst/>
            </a:blip>
            <a:stretch>
              <a:fillRect/>
            </a:stretch>
          </p:blipFill>
          <p:spPr>
            <a:xfrm>
              <a:off x="2411760" y="2833371"/>
              <a:ext cx="3993905" cy="1776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0" name="download (10).jpg"/>
            <p:cNvPicPr>
              <a:picLocks noChangeAspect="1"/>
            </p:cNvPicPr>
            <p:nvPr/>
          </p:nvPicPr>
          <p:blipFill>
            <a:blip r:embed="rId3">
              <a:extLst/>
            </a:blip>
            <a:stretch>
              <a:fillRect/>
            </a:stretch>
          </p:blipFill>
          <p:spPr>
            <a:xfrm>
              <a:off x="6353033" y="4370824"/>
              <a:ext cx="2539447" cy="2370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1" name="2017-11-25.jpg"/>
            <p:cNvPicPr>
              <a:picLocks noChangeAspect="1"/>
            </p:cNvPicPr>
            <p:nvPr/>
          </p:nvPicPr>
          <p:blipFill>
            <a:blip r:embed="rId4">
              <a:extLst/>
            </a:blip>
            <a:stretch>
              <a:fillRect/>
            </a:stretch>
          </p:blipFill>
          <p:spPr>
            <a:xfrm>
              <a:off x="6328185" y="836712"/>
              <a:ext cx="2564295" cy="1996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2" name="download (1).jpg"/>
            <p:cNvPicPr>
              <a:picLocks noChangeAspect="1"/>
            </p:cNvPicPr>
            <p:nvPr/>
          </p:nvPicPr>
          <p:blipFill>
            <a:blip r:embed="rId5">
              <a:extLst/>
            </a:blip>
            <a:stretch>
              <a:fillRect/>
            </a:stretch>
          </p:blipFill>
          <p:spPr>
            <a:xfrm>
              <a:off x="251520" y="4423091"/>
              <a:ext cx="2390285" cy="2390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4" name="Picture 2" descr="نتيجة بحث الصور عن كليه التربية الاساسية جامعه بابل"/>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836712"/>
              <a:ext cx="2520829" cy="1996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3" name="عنصر نائب لرقم الشريحة 2"/>
          <p:cNvSpPr>
            <a:spLocks noGrp="1"/>
          </p:cNvSpPr>
          <p:nvPr>
            <p:ph type="sldNum" sz="quarter" idx="2"/>
          </p:nvPr>
        </p:nvSpPr>
        <p:spPr/>
        <p:txBody>
          <a:bodyPr/>
          <a:lstStyle/>
          <a:p>
            <a:fld id="{86CB4B4D-7CA3-9044-876B-883B54F8677D}" type="slidenum">
              <a:rPr lang="ar-IQ" smtClean="0"/>
              <a:t>19</a:t>
            </a:fld>
            <a:endParaRPr lang="ar-IQ"/>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normAutofit fontScale="90000"/>
          </a:bodyPr>
          <a:lstStyle>
            <a:lvl1pPr rtl="1">
              <a:defRPr/>
            </a:lvl1pPr>
          </a:lstStyle>
          <a:p>
            <a:pPr lvl="0"/>
            <a:r>
              <a:rPr lang="en-GB" b="1" dirty="0" smtClean="0">
                <a:solidFill>
                  <a:srgbClr val="002060"/>
                </a:solidFill>
                <a:latin typeface="Arial" panose="020B0604020202020204" pitchFamily="34" charset="0"/>
                <a:cs typeface="Arial" panose="020B0604020202020204" pitchFamily="34" charset="0"/>
              </a:rPr>
              <a:t>University of Babylon  Waste  Program </a:t>
            </a:r>
            <a:r>
              <a:rPr lang="en-GB" b="1" dirty="0">
                <a:solidFill>
                  <a:srgbClr val="002060"/>
                </a:solidFill>
                <a:latin typeface="Arial" panose="020B0604020202020204" pitchFamily="34" charset="0"/>
                <a:cs typeface="Arial" panose="020B0604020202020204" pitchFamily="34" charset="0"/>
              </a:rPr>
              <a:t>is </a:t>
            </a:r>
            <a:r>
              <a:rPr lang="en-GB" b="1" dirty="0" smtClean="0">
                <a:solidFill>
                  <a:srgbClr val="002060"/>
                </a:solidFill>
                <a:latin typeface="Arial" panose="020B0604020202020204" pitchFamily="34" charset="0"/>
                <a:cs typeface="Arial" panose="020B0604020202020204" pitchFamily="34" charset="0"/>
              </a:rPr>
              <a:t>sponsored by:</a:t>
            </a:r>
            <a:endParaRPr b="1" dirty="0">
              <a:solidFill>
                <a:srgbClr val="002060"/>
              </a:solidFill>
              <a:latin typeface="Arial" panose="020B0604020202020204" pitchFamily="34" charset="0"/>
              <a:cs typeface="Arial" panose="020B0604020202020204" pitchFamily="34" charset="0"/>
            </a:endParaRPr>
          </a:p>
        </p:txBody>
      </p:sp>
      <p:pic>
        <p:nvPicPr>
          <p:cNvPr id="133" name="environment_director.jpg"/>
          <p:cNvPicPr>
            <a:picLocks noChangeAspect="1"/>
          </p:cNvPicPr>
          <p:nvPr/>
        </p:nvPicPr>
        <p:blipFill>
          <a:blip r:embed="rId2">
            <a:extLst/>
          </a:blip>
          <a:stretch>
            <a:fillRect/>
          </a:stretch>
        </p:blipFill>
        <p:spPr>
          <a:xfrm>
            <a:off x="5868144" y="2492896"/>
            <a:ext cx="1905001" cy="2095501"/>
          </a:xfrm>
          <a:prstGeom prst="rect">
            <a:avLst/>
          </a:prstGeom>
          <a:ln w="12700">
            <a:miter lim="400000"/>
          </a:ln>
        </p:spPr>
      </p:pic>
      <p:pic>
        <p:nvPicPr>
          <p:cNvPr id="134" name="شعار_جامعة_بابل.gif"/>
          <p:cNvPicPr>
            <a:picLocks noChangeAspect="1"/>
          </p:cNvPicPr>
          <p:nvPr/>
        </p:nvPicPr>
        <p:blipFill>
          <a:blip r:embed="rId3">
            <a:extLst/>
          </a:blip>
          <a:stretch>
            <a:fillRect/>
          </a:stretch>
        </p:blipFill>
        <p:spPr>
          <a:xfrm>
            <a:off x="1763688" y="2529997"/>
            <a:ext cx="2059798" cy="2021298"/>
          </a:xfrm>
          <a:prstGeom prst="rect">
            <a:avLst/>
          </a:prstGeom>
          <a:ln w="12700">
            <a:miter lim="400000"/>
          </a:ln>
        </p:spPr>
      </p:pic>
      <p:sp>
        <p:nvSpPr>
          <p:cNvPr id="3" name="عنصر نائب لرقم الشريحة 2"/>
          <p:cNvSpPr>
            <a:spLocks noGrp="1"/>
          </p:cNvSpPr>
          <p:nvPr>
            <p:ph type="sldNum" sz="quarter" idx="2"/>
          </p:nvPr>
        </p:nvSpPr>
        <p:spPr>
          <a:xfrm>
            <a:off x="457200" y="6400413"/>
            <a:ext cx="170879" cy="276999"/>
          </a:xfrm>
        </p:spPr>
        <p:txBody>
          <a:bodyPr/>
          <a:lstStyle/>
          <a:p>
            <a:fld id="{86CB4B4D-7CA3-9044-876B-883B54F8677D}" type="slidenum">
              <a:rPr lang="ar-IQ" b="1" smtClean="0">
                <a:solidFill>
                  <a:schemeClr val="tx1"/>
                </a:solidFill>
              </a:rPr>
              <a:t>2</a:t>
            </a:fld>
            <a:endParaRPr lang="ar-IQ" b="1" dirty="0">
              <a:solidFill>
                <a:schemeClr val="tx1"/>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518864" y="188640"/>
            <a:ext cx="8229600" cy="1143001"/>
          </a:xfrm>
          <a:prstGeom prst="rect">
            <a:avLst/>
          </a:prstGeom>
        </p:spPr>
        <p:txBody>
          <a:bodyPr>
            <a:normAutofit fontScale="90000"/>
          </a:bodyPr>
          <a:lstStyle>
            <a:lvl1pPr defTabSz="822959" rtl="1">
              <a:defRPr sz="3959"/>
            </a:lvl1pPr>
          </a:lstStyle>
          <a:p>
            <a:pPr lvl="0"/>
            <a:r>
              <a:rPr lang="en-GB" b="1" dirty="0">
                <a:solidFill>
                  <a:srgbClr val="002060"/>
                </a:solidFill>
                <a:latin typeface="Times New Roman" panose="02020603050405020304" pitchFamily="18" charset="0"/>
                <a:cs typeface="Times New Roman" panose="02020603050405020304" pitchFamily="18" charset="0"/>
              </a:rPr>
              <a:t>The activities carried out by employees on this program</a:t>
            </a:r>
            <a:endParaRPr b="1" dirty="0">
              <a:solidFill>
                <a:srgbClr val="002060"/>
              </a:solidFill>
              <a:latin typeface="Times New Roman" panose="02020603050405020304" pitchFamily="18" charset="0"/>
              <a:cs typeface="Times New Roman" panose="02020603050405020304" pitchFamily="18" charset="0"/>
            </a:endParaRPr>
          </a:p>
        </p:txBody>
      </p:sp>
      <p:sp>
        <p:nvSpPr>
          <p:cNvPr id="206" name="Shape 206"/>
          <p:cNvSpPr>
            <a:spLocks noGrp="1"/>
          </p:cNvSpPr>
          <p:nvPr>
            <p:ph type="body" idx="1"/>
          </p:nvPr>
        </p:nvSpPr>
        <p:spPr>
          <a:xfrm>
            <a:off x="179513" y="1331641"/>
            <a:ext cx="8712967" cy="4401615"/>
          </a:xfrm>
          <a:prstGeom prst="rect">
            <a:avLst/>
          </a:prstGeom>
        </p:spPr>
        <p:txBody>
          <a:bodyPr>
            <a:noAutofit/>
          </a:bodyPr>
          <a:lstStyle/>
          <a:p>
            <a:pPr marL="0" indent="0" algn="l" rtl="1">
              <a:lnSpc>
                <a:spcPct val="160000"/>
              </a:lnSpc>
              <a:buNone/>
              <a:defRPr/>
            </a:pPr>
            <a:r>
              <a:rPr lang="en-GB" sz="2400" b="1" dirty="0" smtClean="0">
                <a:latin typeface="Times New Roman" panose="02020603050405020304" pitchFamily="18" charset="0"/>
                <a:cs typeface="Times New Roman" panose="02020603050405020304" pitchFamily="18" charset="0"/>
              </a:rPr>
              <a:t>1. Educating </a:t>
            </a:r>
            <a:r>
              <a:rPr lang="en-GB" sz="2400" b="1" dirty="0">
                <a:latin typeface="Times New Roman" panose="02020603050405020304" pitchFamily="18" charset="0"/>
                <a:cs typeface="Times New Roman" panose="02020603050405020304" pitchFamily="18" charset="0"/>
              </a:rPr>
              <a:t>the undergraduate student in waste </a:t>
            </a:r>
            <a:r>
              <a:rPr lang="en-GB" sz="2400" b="1" dirty="0" smtClean="0">
                <a:latin typeface="Times New Roman" panose="02020603050405020304" pitchFamily="18" charset="0"/>
                <a:cs typeface="Times New Roman" panose="02020603050405020304" pitchFamily="18" charset="0"/>
              </a:rPr>
              <a:t>sorting.</a:t>
            </a:r>
            <a:endParaRPr lang="en-GB" sz="2400" b="1" dirty="0">
              <a:latin typeface="Times New Roman" panose="02020603050405020304" pitchFamily="18" charset="0"/>
              <a:cs typeface="Times New Roman" panose="02020603050405020304" pitchFamily="18" charset="0"/>
            </a:endParaRPr>
          </a:p>
          <a:p>
            <a:pPr marL="0" indent="0" algn="l" rtl="1">
              <a:lnSpc>
                <a:spcPct val="160000"/>
              </a:lnSpc>
              <a:buNone/>
              <a:defRPr/>
            </a:pPr>
            <a:r>
              <a:rPr lang="en-GB" sz="2400" b="1" dirty="0" smtClean="0">
                <a:latin typeface="Times New Roman" panose="02020603050405020304" pitchFamily="18" charset="0"/>
                <a:cs typeface="Times New Roman" panose="02020603050405020304" pitchFamily="18" charset="0"/>
              </a:rPr>
              <a:t>2. Install </a:t>
            </a:r>
            <a:r>
              <a:rPr lang="en-GB" sz="2400" b="1" dirty="0">
                <a:latin typeface="Times New Roman" panose="02020603050405020304" pitchFamily="18" charset="0"/>
                <a:cs typeface="Times New Roman" panose="02020603050405020304" pitchFamily="18" charset="0"/>
              </a:rPr>
              <a:t>structures in pre-diagnosed </a:t>
            </a:r>
            <a:r>
              <a:rPr lang="en-GB" sz="2400" b="1" dirty="0" smtClean="0">
                <a:latin typeface="Times New Roman" panose="02020603050405020304" pitchFamily="18" charset="0"/>
                <a:cs typeface="Times New Roman" panose="02020603050405020304" pitchFamily="18" charset="0"/>
              </a:rPr>
              <a:t>locations.</a:t>
            </a:r>
            <a:endParaRPr lang="en-GB" sz="2400" b="1" dirty="0">
              <a:latin typeface="Times New Roman" panose="02020603050405020304" pitchFamily="18" charset="0"/>
              <a:cs typeface="Times New Roman" panose="02020603050405020304" pitchFamily="18" charset="0"/>
            </a:endParaRPr>
          </a:p>
          <a:p>
            <a:pPr marL="0" indent="0" algn="l" rtl="1">
              <a:lnSpc>
                <a:spcPct val="160000"/>
              </a:lnSpc>
              <a:buNone/>
              <a:defRPr/>
            </a:pPr>
            <a:r>
              <a:rPr lang="en-GB" sz="2400" b="1" dirty="0" smtClean="0">
                <a:latin typeface="Times New Roman" panose="02020603050405020304" pitchFamily="18" charset="0"/>
                <a:cs typeface="Times New Roman" panose="02020603050405020304" pitchFamily="18" charset="0"/>
              </a:rPr>
              <a:t>3. Distribution </a:t>
            </a:r>
            <a:r>
              <a:rPr lang="en-GB" sz="2400" b="1" dirty="0">
                <a:latin typeface="Times New Roman" panose="02020603050405020304" pitchFamily="18" charset="0"/>
                <a:cs typeface="Times New Roman" panose="02020603050405020304" pitchFamily="18" charset="0"/>
              </a:rPr>
              <a:t>of information posters to the work of the program for colleges and departments within the University of </a:t>
            </a:r>
            <a:r>
              <a:rPr lang="en-GB" sz="2400" b="1" dirty="0" smtClean="0">
                <a:latin typeface="Times New Roman" panose="02020603050405020304" pitchFamily="18" charset="0"/>
                <a:cs typeface="Times New Roman" panose="02020603050405020304" pitchFamily="18" charset="0"/>
              </a:rPr>
              <a:t>Babylon.</a:t>
            </a:r>
            <a:endParaRPr lang="en-GB" sz="2400" b="1" dirty="0">
              <a:latin typeface="Times New Roman" panose="02020603050405020304" pitchFamily="18" charset="0"/>
              <a:cs typeface="Times New Roman" panose="02020603050405020304" pitchFamily="18" charset="0"/>
            </a:endParaRPr>
          </a:p>
          <a:p>
            <a:pPr marL="0" indent="0" algn="l" rtl="1">
              <a:lnSpc>
                <a:spcPct val="160000"/>
              </a:lnSpc>
              <a:buNone/>
              <a:defRPr/>
            </a:pPr>
            <a:r>
              <a:rPr lang="en-GB" sz="2400" b="1" dirty="0" smtClean="0">
                <a:latin typeface="Times New Roman" panose="02020603050405020304" pitchFamily="18" charset="0"/>
                <a:cs typeface="Times New Roman" panose="02020603050405020304" pitchFamily="18" charset="0"/>
              </a:rPr>
              <a:t>4</a:t>
            </a:r>
            <a:r>
              <a:rPr lang="en-GB" sz="2400" b="1" dirty="0">
                <a:latin typeface="Times New Roman" panose="02020603050405020304" pitchFamily="18" charset="0"/>
                <a:cs typeface="Times New Roman" panose="02020603050405020304" pitchFamily="18" charset="0"/>
              </a:rPr>
              <a:t>. Encourage </a:t>
            </a:r>
            <a:r>
              <a:rPr lang="en-GB" sz="2400" b="1" dirty="0" smtClean="0">
                <a:latin typeface="Times New Roman" panose="02020603050405020304" pitchFamily="18" charset="0"/>
                <a:cs typeface="Times New Roman" panose="02020603050405020304" pitchFamily="18" charset="0"/>
              </a:rPr>
              <a:t>students to </a:t>
            </a:r>
            <a:r>
              <a:rPr lang="en-GB" sz="2400" b="1" dirty="0">
                <a:latin typeface="Times New Roman" panose="02020603050405020304" pitchFamily="18" charset="0"/>
                <a:cs typeface="Times New Roman" panose="02020603050405020304" pitchFamily="18" charset="0"/>
              </a:rPr>
              <a:t>be the nucleus for the sustainability of the university </a:t>
            </a:r>
            <a:r>
              <a:rPr lang="en-GB" sz="2400" b="1" dirty="0" smtClean="0">
                <a:latin typeface="Times New Roman" panose="02020603050405020304" pitchFamily="18" charset="0"/>
                <a:cs typeface="Times New Roman" panose="02020603050405020304" pitchFamily="18" charset="0"/>
              </a:rPr>
              <a:t>environment.</a:t>
            </a:r>
            <a:endParaRPr lang="en-GB" sz="2400" b="1" dirty="0">
              <a:latin typeface="Times New Roman" panose="02020603050405020304" pitchFamily="18" charset="0"/>
              <a:cs typeface="Times New Roman" panose="02020603050405020304" pitchFamily="18" charset="0"/>
            </a:endParaRPr>
          </a:p>
          <a:p>
            <a:pPr marL="0" indent="0" algn="l" rtl="1">
              <a:lnSpc>
                <a:spcPct val="160000"/>
              </a:lnSpc>
              <a:buNone/>
              <a:defRPr/>
            </a:pPr>
            <a:r>
              <a:rPr lang="en-GB" sz="2400" b="1" dirty="0" smtClean="0">
                <a:latin typeface="Times New Roman" panose="02020603050405020304" pitchFamily="18" charset="0"/>
                <a:cs typeface="Times New Roman" panose="02020603050405020304" pitchFamily="18" charset="0"/>
              </a:rPr>
              <a:t>5. Follow-up </a:t>
            </a:r>
            <a:r>
              <a:rPr lang="en-GB" sz="2400" b="1" dirty="0">
                <a:latin typeface="Times New Roman" panose="02020603050405020304" pitchFamily="18" charset="0"/>
                <a:cs typeface="Times New Roman" panose="02020603050405020304" pitchFamily="18" charset="0"/>
              </a:rPr>
              <a:t>and maintenance of the </a:t>
            </a:r>
            <a:r>
              <a:rPr lang="en-GB" sz="2400" b="1" dirty="0" smtClean="0">
                <a:latin typeface="Times New Roman" panose="02020603050405020304" pitchFamily="18" charset="0"/>
                <a:cs typeface="Times New Roman" panose="02020603050405020304" pitchFamily="18" charset="0"/>
              </a:rPr>
              <a:t>program.</a:t>
            </a:r>
            <a:endParaRPr lang="en-GB" sz="2400" b="1" dirty="0">
              <a:latin typeface="Times New Roman" panose="02020603050405020304" pitchFamily="18" charset="0"/>
              <a:cs typeface="Times New Roman" panose="02020603050405020304" pitchFamily="18" charset="0"/>
            </a:endParaRPr>
          </a:p>
          <a:p>
            <a:pPr marL="0" indent="0" algn="l" rtl="1">
              <a:lnSpc>
                <a:spcPct val="150000"/>
              </a:lnSpc>
              <a:buNone/>
              <a:defRPr/>
            </a:pPr>
            <a:endParaRPr lang="ar-IQ" sz="2400" b="1" dirty="0" smtClean="0">
              <a:latin typeface="Times New Roman" panose="02020603050405020304" pitchFamily="18" charset="0"/>
              <a:cs typeface="Times New Roman" panose="02020603050405020304" pitchFamily="18" charset="0"/>
            </a:endParaRPr>
          </a:p>
        </p:txBody>
      </p:sp>
      <p:sp>
        <p:nvSpPr>
          <p:cNvPr id="3" name="عنصر نائب لرقم الشريحة 2"/>
          <p:cNvSpPr>
            <a:spLocks noGrp="1"/>
          </p:cNvSpPr>
          <p:nvPr>
            <p:ph type="sldNum" sz="quarter" idx="2"/>
          </p:nvPr>
        </p:nvSpPr>
        <p:spPr>
          <a:xfrm>
            <a:off x="272645" y="644654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20</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6" name="image1.jpg" descr="C:\Users\alnaseem\Downloads\Documents\images.jpg"/>
          <p:cNvPicPr>
            <a:picLocks noChangeAspect="1"/>
          </p:cNvPicPr>
          <p:nvPr/>
        </p:nvPicPr>
        <p:blipFill>
          <a:blip r:embed="rId2">
            <a:extLst/>
          </a:blip>
          <a:stretch>
            <a:fillRect/>
          </a:stretch>
        </p:blipFill>
        <p:spPr>
          <a:xfrm>
            <a:off x="8028384" y="5733256"/>
            <a:ext cx="980729" cy="980729"/>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2"/>
          </p:nvPr>
        </p:nvSpPr>
        <p:spPr>
          <a:xfrm>
            <a:off x="457200" y="6400413"/>
            <a:ext cx="24942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21</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5" name="مستطيل 4"/>
          <p:cNvSpPr/>
          <p:nvPr/>
        </p:nvSpPr>
        <p:spPr>
          <a:xfrm>
            <a:off x="786408" y="2967335"/>
            <a:ext cx="7571184" cy="923330"/>
          </a:xfrm>
          <a:prstGeom prst="rect">
            <a:avLst/>
          </a:prstGeom>
        </p:spPr>
        <p:txBody>
          <a:bodyPr wrap="square">
            <a:spAutoFit/>
          </a:bodyPr>
          <a:lstStyle/>
          <a:p>
            <a:r>
              <a:rPr lang="en-GB" sz="5400" b="1" dirty="0">
                <a:solidFill>
                  <a:schemeClr val="tx1"/>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Program Requirements</a:t>
            </a:r>
            <a:endParaRPr lang="ar-IQ" sz="5400" dirty="0">
              <a:solidFill>
                <a:schemeClr val="tx1"/>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pic>
        <p:nvPicPr>
          <p:cNvPr id="6" name="image1.jpg" descr="C:\Users\alnaseem\Downloads\Documents\images.jpg"/>
          <p:cNvPicPr>
            <a:picLocks noChangeAspect="1"/>
          </p:cNvPicPr>
          <p:nvPr/>
        </p:nvPicPr>
        <p:blipFill>
          <a:blip r:embed="rId2">
            <a:extLst/>
          </a:blip>
          <a:stretch>
            <a:fillRect/>
          </a:stretch>
        </p:blipFill>
        <p:spPr>
          <a:xfrm>
            <a:off x="7911751" y="5733256"/>
            <a:ext cx="1052737" cy="1052737"/>
          </a:xfrm>
          <a:prstGeom prst="rect">
            <a:avLst/>
          </a:prstGeom>
          <a:ln w="12700">
            <a:miter lim="400000"/>
          </a:ln>
        </p:spPr>
      </p:pic>
    </p:spTree>
    <p:extLst>
      <p:ext uri="{BB962C8B-B14F-4D97-AF65-F5344CB8AC3E}">
        <p14:creationId xmlns:p14="http://schemas.microsoft.com/office/powerpoint/2010/main" val="83589471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6448" y="418654"/>
            <a:ext cx="6851104" cy="562074"/>
          </a:xfrm>
        </p:spPr>
        <p:txBody>
          <a:bodyPr>
            <a:normAutofit fontScale="90000"/>
          </a:bodyPr>
          <a:lstStyle/>
          <a:p>
            <a:r>
              <a:rPr lang="ar-IQ" b="1" dirty="0" smtClean="0">
                <a:solidFill>
                  <a:srgbClr val="002060"/>
                </a:solidFill>
                <a:latin typeface="Times New Roman" panose="02020603050405020304" pitchFamily="18" charset="0"/>
                <a:cs typeface="Times New Roman" panose="02020603050405020304" pitchFamily="18" charset="0"/>
              </a:rPr>
              <a:t> </a:t>
            </a:r>
            <a:r>
              <a:rPr lang="en-GB" b="1" dirty="0" smtClean="0">
                <a:solidFill>
                  <a:srgbClr val="002060"/>
                </a:solidFill>
                <a:latin typeface="Times New Roman" panose="02020603050405020304" pitchFamily="18" charset="0"/>
                <a:cs typeface="Times New Roman" panose="02020603050405020304" pitchFamily="18" charset="0"/>
              </a:rPr>
              <a:t>1- Fixed </a:t>
            </a:r>
            <a:r>
              <a:rPr lang="en-GB" b="1" dirty="0">
                <a:solidFill>
                  <a:srgbClr val="002060"/>
                </a:solidFill>
                <a:latin typeface="Times New Roman" panose="02020603050405020304" pitchFamily="18" charset="0"/>
                <a:cs typeface="Times New Roman" panose="02020603050405020304" pitchFamily="18" charset="0"/>
              </a:rPr>
              <a:t>container structures</a:t>
            </a:r>
            <a:r>
              <a:rPr lang="ar-IQ" b="1" dirty="0">
                <a:solidFill>
                  <a:srgbClr val="002060"/>
                </a:solidFill>
                <a:latin typeface="Times New Roman" panose="02020603050405020304" pitchFamily="18" charset="0"/>
                <a:cs typeface="Times New Roman" panose="02020603050405020304" pitchFamily="18" charset="0"/>
              </a:rPr>
              <a:t/>
            </a:r>
            <a:br>
              <a:rPr lang="ar-IQ" b="1" dirty="0">
                <a:solidFill>
                  <a:srgbClr val="002060"/>
                </a:solidFill>
                <a:latin typeface="Times New Roman" panose="02020603050405020304" pitchFamily="18" charset="0"/>
                <a:cs typeface="Times New Roman" panose="02020603050405020304" pitchFamily="18" charset="0"/>
              </a:rPr>
            </a:br>
            <a:endParaRPr lang="ar-IQ" b="1" dirty="0">
              <a:solidFill>
                <a:srgbClr val="002060"/>
              </a:solidFill>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22</a:t>
            </a:fld>
            <a:endParaRPr lang="ar-IQ" b="1" dirty="0">
              <a:solidFill>
                <a:schemeClr val="tx1"/>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323528" y="980728"/>
            <a:ext cx="8496944" cy="5040560"/>
            <a:chOff x="323528" y="1700808"/>
            <a:chExt cx="8496944" cy="4032448"/>
          </a:xfrm>
        </p:grpSpPr>
        <p:pic>
          <p:nvPicPr>
            <p:cNvPr id="4098" name="Picture 2" descr="C:\Users\alnaseem\Desktop\pic\side-recycl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4320480" cy="40324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alnaseem\Desktop\pictures\coloured-wood-box-recycle-b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19322"/>
              <a:ext cx="3960440" cy="4013934"/>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4"/>
          <a:stretch>
            <a:fillRect/>
          </a:stretch>
        </p:blipFill>
        <p:spPr>
          <a:xfrm>
            <a:off x="7956376" y="5733256"/>
            <a:ext cx="1054699" cy="1054699"/>
          </a:xfrm>
          <a:prstGeom prst="rect">
            <a:avLst/>
          </a:prstGeom>
        </p:spPr>
      </p:pic>
    </p:spTree>
    <p:extLst>
      <p:ext uri="{BB962C8B-B14F-4D97-AF65-F5344CB8AC3E}">
        <p14:creationId xmlns:p14="http://schemas.microsoft.com/office/powerpoint/2010/main" val="170400138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0404" y="188640"/>
            <a:ext cx="7643192" cy="840701"/>
          </a:xfrm>
        </p:spPr>
        <p:txBody>
          <a:bodyPr>
            <a:normAutofit/>
          </a:bodyPr>
          <a:lstStyle/>
          <a:p>
            <a:r>
              <a:rPr lang="ar-IQ" sz="4000" b="1" dirty="0" smtClean="0">
                <a:solidFill>
                  <a:srgbClr val="002060"/>
                </a:solidFill>
                <a:latin typeface="Times New Roman" panose="02020603050405020304" pitchFamily="18" charset="0"/>
                <a:cs typeface="Times New Roman" panose="02020603050405020304" pitchFamily="18" charset="0"/>
              </a:rPr>
              <a:t> </a:t>
            </a:r>
            <a:r>
              <a:rPr lang="en-GB" sz="4000" b="1" dirty="0" smtClean="0">
                <a:solidFill>
                  <a:srgbClr val="002060"/>
                </a:solidFill>
                <a:latin typeface="Times New Roman" panose="02020603050405020304" pitchFamily="18" charset="0"/>
                <a:cs typeface="Times New Roman" panose="02020603050405020304" pitchFamily="18" charset="0"/>
              </a:rPr>
              <a:t>2- Equipment </a:t>
            </a:r>
            <a:r>
              <a:rPr lang="en-GB" sz="4000" b="1" dirty="0">
                <a:solidFill>
                  <a:srgbClr val="002060"/>
                </a:solidFill>
                <a:latin typeface="Times New Roman" panose="02020603050405020304" pitchFamily="18" charset="0"/>
                <a:cs typeface="Times New Roman" panose="02020603050405020304" pitchFamily="18" charset="0"/>
              </a:rPr>
              <a:t>for volunteer staff</a:t>
            </a:r>
            <a:endParaRPr lang="ar-IQ" sz="4000" dirty="0">
              <a:latin typeface="Times New Roman" panose="02020603050405020304" pitchFamily="18" charset="0"/>
              <a:cs typeface="Times New Roman" panose="02020603050405020304" pitchFamily="18" charset="0"/>
            </a:endParaRPr>
          </a:p>
        </p:txBody>
      </p:sp>
      <p:sp>
        <p:nvSpPr>
          <p:cNvPr id="5" name="عنصر نائب لرقم الشريحة 4"/>
          <p:cNvSpPr>
            <a:spLocks noGrp="1"/>
          </p:cNvSpPr>
          <p:nvPr>
            <p:ph type="sldNum" sz="quarter" idx="2"/>
          </p:nvPr>
        </p:nvSpPr>
        <p:spPr>
          <a:xfrm>
            <a:off x="179512" y="6453336"/>
            <a:ext cx="24942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23</a:t>
            </a:fld>
            <a:endParaRPr lang="ar-IQ" b="1" dirty="0">
              <a:solidFill>
                <a:schemeClr val="tx1"/>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428937" y="1797827"/>
            <a:ext cx="8508168" cy="4857077"/>
            <a:chOff x="428937" y="1797827"/>
            <a:chExt cx="8508168" cy="4857077"/>
          </a:xfrm>
        </p:grpSpPr>
        <p:pic>
          <p:nvPicPr>
            <p:cNvPr id="3074"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989" y="1797827"/>
              <a:ext cx="4609116" cy="3085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نتيجة بحث الصور عن بوسترات النظافة جامع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37" y="3789039"/>
              <a:ext cx="3899052" cy="286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1.jpg" descr="C:\Users\alnaseem\Downloads\Documents\images.jpg"/>
          <p:cNvPicPr>
            <a:picLocks noChangeAspect="1"/>
          </p:cNvPicPr>
          <p:nvPr/>
        </p:nvPicPr>
        <p:blipFill>
          <a:blip r:embed="rId4">
            <a:extLst/>
          </a:blip>
          <a:stretch>
            <a:fillRect/>
          </a:stretch>
        </p:blipFill>
        <p:spPr>
          <a:xfrm>
            <a:off x="7956376" y="5733256"/>
            <a:ext cx="980729" cy="980729"/>
          </a:xfrm>
          <a:prstGeom prst="rect">
            <a:avLst/>
          </a:prstGeom>
          <a:ln w="12700">
            <a:miter lim="400000"/>
          </a:ln>
        </p:spPr>
      </p:pic>
      <p:sp>
        <p:nvSpPr>
          <p:cNvPr id="6" name="مربع نص 5"/>
          <p:cNvSpPr txBox="1"/>
          <p:nvPr/>
        </p:nvSpPr>
        <p:spPr>
          <a:xfrm>
            <a:off x="7935988" y="1124744"/>
            <a:ext cx="9239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1" anchor="t">
            <a:spAutoFit/>
          </a:bodyPr>
          <a:lstStyle/>
          <a:p>
            <a:pPr marL="0" marR="0" indent="0" algn="r" defTabSz="914400" rtl="0" fontAlgn="auto" latinLnBrk="0" hangingPunct="0">
              <a:lnSpc>
                <a:spcPct val="100000"/>
              </a:lnSpc>
              <a:spcBef>
                <a:spcPts val="0"/>
              </a:spcBef>
              <a:spcAft>
                <a:spcPts val="0"/>
              </a:spcAft>
              <a:buClrTx/>
              <a:buSzTx/>
              <a:buFontTx/>
              <a:buNone/>
              <a:tabLst/>
            </a:pPr>
            <a:endParaRPr kumimoji="0" lang="ar-IQ" sz="2800" b="1" i="0" u="none" strike="noStrike" cap="none" spc="0" normalizeH="0" baseline="0" dirty="0">
              <a:ln>
                <a:noFill/>
              </a:ln>
              <a:solidFill>
                <a:srgbClr val="000000"/>
              </a:solidFill>
              <a:effectLst/>
              <a:uFillTx/>
              <a:latin typeface="+mj-lt"/>
              <a:ea typeface="+mj-ea"/>
              <a:cs typeface="+mj-cs"/>
              <a:sym typeface="Calibri"/>
            </a:endParaRPr>
          </a:p>
        </p:txBody>
      </p:sp>
      <p:sp>
        <p:nvSpPr>
          <p:cNvPr id="3" name="Rectangle 2"/>
          <p:cNvSpPr/>
          <p:nvPr/>
        </p:nvSpPr>
        <p:spPr>
          <a:xfrm>
            <a:off x="1619672" y="1340768"/>
            <a:ext cx="1300356" cy="523220"/>
          </a:xfrm>
          <a:prstGeom prst="rect">
            <a:avLst/>
          </a:prstGeom>
        </p:spPr>
        <p:txBody>
          <a:bodyPr wrap="none">
            <a:spAutoFit/>
          </a:bodyPr>
          <a:lstStyle/>
          <a:p>
            <a:r>
              <a:rPr lang="en-GB" sz="2800" b="1" dirty="0">
                <a:solidFill>
                  <a:srgbClr val="C00000"/>
                </a:solidFill>
                <a:latin typeface="Times New Roman" panose="02020603050405020304" pitchFamily="18" charset="0"/>
                <a:cs typeface="Times New Roman" panose="02020603050405020304" pitchFamily="18" charset="0"/>
              </a:rPr>
              <a:t>Posters</a:t>
            </a:r>
          </a:p>
        </p:txBody>
      </p:sp>
    </p:spTree>
    <p:extLst>
      <p:ext uri="{BB962C8B-B14F-4D97-AF65-F5344CB8AC3E}">
        <p14:creationId xmlns:p14="http://schemas.microsoft.com/office/powerpoint/2010/main" val="368737425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2736304" cy="720080"/>
          </a:xfrm>
        </p:spPr>
        <p:txBody>
          <a:bodyPr>
            <a:normAutofit fontScale="90000"/>
          </a:bodyPr>
          <a:lstStyle/>
          <a:p>
            <a:pPr algn="l"/>
            <a:r>
              <a:rPr lang="ar-IQ" b="1" dirty="0" smtClean="0">
                <a:solidFill>
                  <a:srgbClr val="002060"/>
                </a:solidFill>
                <a:latin typeface="Times New Roman" panose="02020603050405020304" pitchFamily="18" charset="0"/>
                <a:cs typeface="Times New Roman" panose="02020603050405020304" pitchFamily="18" charset="0"/>
              </a:rPr>
              <a:t> </a:t>
            </a:r>
            <a:r>
              <a:rPr lang="en-GB" b="1" dirty="0" smtClean="0">
                <a:solidFill>
                  <a:srgbClr val="002060"/>
                </a:solidFill>
                <a:latin typeface="Times New Roman" panose="02020603050405020304" pitchFamily="18" charset="0"/>
                <a:cs typeface="Times New Roman" panose="02020603050405020304" pitchFamily="18" charset="0"/>
              </a:rPr>
              <a:t>3- Students</a:t>
            </a:r>
            <a:endParaRPr lang="ar-IQ" b="1" dirty="0">
              <a:solidFill>
                <a:srgbClr val="002060"/>
              </a:solidFill>
              <a:latin typeface="Times New Roman" panose="02020603050405020304" pitchFamily="18" charset="0"/>
              <a:cs typeface="Times New Roman" panose="02020603050405020304" pitchFamily="18" charset="0"/>
            </a:endParaRPr>
          </a:p>
        </p:txBody>
      </p:sp>
      <p:sp>
        <p:nvSpPr>
          <p:cNvPr id="5" name="عنصر نائب لرقم الشريحة 4"/>
          <p:cNvSpPr>
            <a:spLocks noGrp="1"/>
          </p:cNvSpPr>
          <p:nvPr>
            <p:ph type="sldNum" sz="quarter" idx="2"/>
          </p:nvPr>
        </p:nvSpPr>
        <p:spPr>
          <a:xfrm>
            <a:off x="457200" y="6400413"/>
            <a:ext cx="24942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24</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نتيجة بحث الصور عن كلية التربية الاساسية جامعة باب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48289"/>
            <a:ext cx="8507288" cy="49661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image1.jpg" descr="C:\Users\alnaseem\Downloads\Documents\images.jpg"/>
          <p:cNvPicPr>
            <a:picLocks noChangeAspect="1"/>
          </p:cNvPicPr>
          <p:nvPr/>
        </p:nvPicPr>
        <p:blipFill>
          <a:blip r:embed="rId3">
            <a:extLst/>
          </a:blip>
          <a:stretch>
            <a:fillRect/>
          </a:stretch>
        </p:blipFill>
        <p:spPr>
          <a:xfrm>
            <a:off x="7983759" y="5760639"/>
            <a:ext cx="1052737" cy="1052737"/>
          </a:xfrm>
          <a:prstGeom prst="rect">
            <a:avLst/>
          </a:prstGeom>
          <a:ln w="12700">
            <a:miter lim="400000"/>
          </a:ln>
        </p:spPr>
      </p:pic>
    </p:spTree>
    <p:extLst>
      <p:ext uri="{BB962C8B-B14F-4D97-AF65-F5344CB8AC3E}">
        <p14:creationId xmlns:p14="http://schemas.microsoft.com/office/powerpoint/2010/main" val="388644869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899592" y="116632"/>
            <a:ext cx="8064896" cy="1143001"/>
          </a:xfrm>
          <a:prstGeom prst="rect">
            <a:avLst/>
          </a:prstGeom>
        </p:spPr>
        <p:txBody>
          <a:bodyPr>
            <a:noAutofit/>
          </a:bodyPr>
          <a:lstStyle>
            <a:lvl1pPr defTabSz="649223" rtl="1">
              <a:defRPr sz="3124"/>
            </a:lvl1pPr>
          </a:lstStyle>
          <a:p>
            <a:pPr marL="342900" indent="-342900">
              <a:spcBef>
                <a:spcPts val="700"/>
              </a:spcBef>
              <a:defRPr sz="3200"/>
            </a:pPr>
            <a:r>
              <a:rPr lang="en-GB" sz="4000" b="1" dirty="0" smtClean="0">
                <a:solidFill>
                  <a:srgbClr val="002060"/>
                </a:solidFill>
                <a:latin typeface="Times New Roman" panose="02020603050405020304" pitchFamily="18" charset="0"/>
                <a:cs typeface="Times New Roman" panose="02020603050405020304" pitchFamily="18" charset="0"/>
              </a:rPr>
              <a:t>4- T-shirts </a:t>
            </a:r>
            <a:r>
              <a:rPr lang="en-GB" sz="4000" b="1" dirty="0">
                <a:solidFill>
                  <a:srgbClr val="002060"/>
                </a:solidFill>
                <a:latin typeface="Times New Roman" panose="02020603050405020304" pitchFamily="18" charset="0"/>
                <a:cs typeface="Times New Roman" panose="02020603050405020304" pitchFamily="18" charset="0"/>
              </a:rPr>
              <a:t>bearing the logo of </a:t>
            </a:r>
            <a:r>
              <a:rPr lang="en-GB" sz="4000" b="1" dirty="0" smtClean="0">
                <a:solidFill>
                  <a:srgbClr val="002060"/>
                </a:solidFill>
                <a:latin typeface="Times New Roman" panose="02020603050405020304" pitchFamily="18" charset="0"/>
                <a:cs typeface="Times New Roman" panose="02020603050405020304" pitchFamily="18" charset="0"/>
              </a:rPr>
              <a:t>those responsible </a:t>
            </a:r>
            <a:r>
              <a:rPr lang="en-GB" sz="4000" b="1" dirty="0">
                <a:solidFill>
                  <a:srgbClr val="002060"/>
                </a:solidFill>
                <a:latin typeface="Times New Roman" panose="02020603050405020304" pitchFamily="18" charset="0"/>
                <a:cs typeface="Times New Roman" panose="02020603050405020304" pitchFamily="18" charset="0"/>
              </a:rPr>
              <a:t>for the program</a:t>
            </a:r>
            <a:endParaRPr sz="4000" b="1" dirty="0">
              <a:solidFill>
                <a:srgbClr val="002060"/>
              </a:solidFill>
              <a:latin typeface="Times New Roman" panose="02020603050405020304" pitchFamily="18" charset="0"/>
              <a:cs typeface="Times New Roman" panose="02020603050405020304" pitchFamily="18" charset="0"/>
            </a:endParaRPr>
          </a:p>
        </p:txBody>
      </p:sp>
      <p:sp>
        <p:nvSpPr>
          <p:cNvPr id="3" name="عنصر نائب لرقم الشريحة 2"/>
          <p:cNvSpPr>
            <a:spLocks noGrp="1"/>
          </p:cNvSpPr>
          <p:nvPr>
            <p:ph type="sldNum" sz="quarter" idx="2"/>
          </p:nvPr>
        </p:nvSpPr>
        <p:spPr>
          <a:xfrm>
            <a:off x="179512" y="6468248"/>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25</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9" name="image1.jpg" descr="C:\Users\alnaseem\Downloads\Documents\images.jpg"/>
          <p:cNvPicPr>
            <a:picLocks noChangeAspect="1"/>
          </p:cNvPicPr>
          <p:nvPr/>
        </p:nvPicPr>
        <p:blipFill>
          <a:blip r:embed="rId2">
            <a:extLst/>
          </a:blip>
          <a:stretch>
            <a:fillRect/>
          </a:stretch>
        </p:blipFill>
        <p:spPr>
          <a:xfrm>
            <a:off x="8127775" y="5832647"/>
            <a:ext cx="980729" cy="980729"/>
          </a:xfrm>
          <a:prstGeom prst="rect">
            <a:avLst/>
          </a:prstGeom>
          <a:ln w="12700">
            <a:miter lim="400000"/>
          </a:ln>
        </p:spPr>
      </p:pic>
      <p:pic>
        <p:nvPicPr>
          <p:cNvPr id="13" name="Picture 2" descr="C:\Users\alnaseem\Desktop\pictures\Screen Shot 2019-02-21 at 7.49.54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888" y="3501181"/>
            <a:ext cx="936104" cy="9194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55617" y="1412776"/>
            <a:ext cx="8636863" cy="4858213"/>
            <a:chOff x="165896" y="1470632"/>
            <a:chExt cx="8636863" cy="4858213"/>
          </a:xfrm>
        </p:grpSpPr>
        <p:pic>
          <p:nvPicPr>
            <p:cNvPr id="5122" name="Picture 2" descr="نتيجة بحث الصور عن اعمال تطوعية للنظافة مع الشعارات عليه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96" y="1628800"/>
              <a:ext cx="6566344" cy="4700045"/>
            </a:xfrm>
            <a:prstGeom prst="rect">
              <a:avLst/>
            </a:prstGeom>
            <a:noFill/>
            <a:extLst>
              <a:ext uri="{909E8E84-426E-40DD-AFC4-6F175D3DCCD1}">
                <a14:hiddenFill xmlns:a14="http://schemas.microsoft.com/office/drawing/2010/main">
                  <a:solidFill>
                    <a:srgbClr val="FFFFFF"/>
                  </a:solidFill>
                </a14:hiddenFill>
              </a:ext>
            </a:extLst>
          </p:spPr>
        </p:pic>
        <p:pic>
          <p:nvPicPr>
            <p:cNvPr id="12" name="environment_director.jpg"/>
            <p:cNvPicPr>
              <a:picLocks noChangeAspect="1"/>
            </p:cNvPicPr>
            <p:nvPr/>
          </p:nvPicPr>
          <p:blipFill>
            <a:blip r:embed="rId5">
              <a:extLst/>
            </a:blip>
            <a:stretch>
              <a:fillRect/>
            </a:stretch>
          </p:blipFill>
          <p:spPr>
            <a:xfrm>
              <a:off x="3779912" y="3601831"/>
              <a:ext cx="623625" cy="619257"/>
            </a:xfrm>
            <a:prstGeom prst="rect">
              <a:avLst/>
            </a:prstGeom>
            <a:ln w="12700">
              <a:miter lim="400000"/>
            </a:ln>
          </p:spPr>
        </p:pic>
        <p:pic>
          <p:nvPicPr>
            <p:cNvPr id="14" name="images (6).jpg"/>
            <p:cNvPicPr>
              <a:picLocks noChangeAspect="1"/>
            </p:cNvPicPr>
            <p:nvPr/>
          </p:nvPicPr>
          <p:blipFill>
            <a:blip r:embed="rId6">
              <a:extLst/>
            </a:blip>
            <a:stretch>
              <a:fillRect/>
            </a:stretch>
          </p:blipFill>
          <p:spPr>
            <a:xfrm>
              <a:off x="6228184" y="3933056"/>
              <a:ext cx="2574575" cy="1926843"/>
            </a:xfrm>
            <a:prstGeom prst="rect">
              <a:avLst/>
            </a:prstGeom>
            <a:ln w="12700">
              <a:miter lim="400000"/>
            </a:ln>
          </p:spPr>
        </p:pic>
        <p:pic>
          <p:nvPicPr>
            <p:cNvPr id="15" name="images (7).jpg"/>
            <p:cNvPicPr>
              <a:picLocks noChangeAspect="1"/>
            </p:cNvPicPr>
            <p:nvPr/>
          </p:nvPicPr>
          <p:blipFill>
            <a:blip r:embed="rId7">
              <a:extLst/>
            </a:blip>
            <a:stretch>
              <a:fillRect/>
            </a:stretch>
          </p:blipFill>
          <p:spPr>
            <a:xfrm>
              <a:off x="6300192" y="1470632"/>
              <a:ext cx="2502567" cy="1598328"/>
            </a:xfrm>
            <a:prstGeom prst="rect">
              <a:avLst/>
            </a:prstGeom>
            <a:ln w="12700">
              <a:miter lim="400000"/>
            </a:ln>
          </p:spPr>
        </p:pic>
      </p:gr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97767"/>
            <a:ext cx="1810544" cy="926977"/>
          </a:xfrm>
        </p:spPr>
        <p:txBody>
          <a:bodyPr>
            <a:normAutofit/>
          </a:bodyPr>
          <a:lstStyle/>
          <a:p>
            <a:pPr algn="l"/>
            <a:r>
              <a:rPr lang="en-GB" sz="4000" b="1" dirty="0" smtClean="0">
                <a:solidFill>
                  <a:srgbClr val="002060"/>
                </a:solidFill>
                <a:latin typeface="Times New Roman" panose="02020603050405020304" pitchFamily="18" charset="0"/>
                <a:cs typeface="Times New Roman" panose="02020603050405020304" pitchFamily="18" charset="0"/>
              </a:rPr>
              <a:t>5- Cars</a:t>
            </a:r>
            <a:endParaRPr lang="ar-IQ" sz="4000" b="1" dirty="0">
              <a:solidFill>
                <a:srgbClr val="002060"/>
              </a:solidFill>
              <a:latin typeface="Times New Roman" panose="02020603050405020304" pitchFamily="18" charset="0"/>
              <a:cs typeface="Times New Roman" panose="02020603050405020304" pitchFamily="18" charset="0"/>
            </a:endParaRPr>
          </a:p>
        </p:txBody>
      </p:sp>
      <p:sp>
        <p:nvSpPr>
          <p:cNvPr id="5" name="عنصر نائب لرقم الشريحة 4"/>
          <p:cNvSpPr>
            <a:spLocks noGrp="1"/>
          </p:cNvSpPr>
          <p:nvPr>
            <p:ph type="sldNum" sz="quarter" idx="2"/>
          </p:nvPr>
        </p:nvSpPr>
        <p:spPr>
          <a:xfrm>
            <a:off x="179512" y="6453336"/>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26</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8" name="image1.jpg" descr="C:\Users\alnaseem\Downloads\Documents\images.jpg"/>
          <p:cNvPicPr>
            <a:picLocks noChangeAspect="1"/>
          </p:cNvPicPr>
          <p:nvPr/>
        </p:nvPicPr>
        <p:blipFill>
          <a:blip r:embed="rId2">
            <a:extLst/>
          </a:blip>
          <a:stretch>
            <a:fillRect/>
          </a:stretch>
        </p:blipFill>
        <p:spPr>
          <a:xfrm>
            <a:off x="8055767" y="5760639"/>
            <a:ext cx="980729" cy="980729"/>
          </a:xfrm>
          <a:prstGeom prst="rect">
            <a:avLst/>
          </a:prstGeom>
          <a:ln w="12700">
            <a:miter lim="400000"/>
          </a:ln>
        </p:spPr>
      </p:pic>
      <p:grpSp>
        <p:nvGrpSpPr>
          <p:cNvPr id="3" name="Group 2"/>
          <p:cNvGrpSpPr/>
          <p:nvPr/>
        </p:nvGrpSpPr>
        <p:grpSpPr>
          <a:xfrm>
            <a:off x="281715" y="650076"/>
            <a:ext cx="8610765" cy="5947276"/>
            <a:chOff x="147357" y="116632"/>
            <a:chExt cx="8889139" cy="6235308"/>
          </a:xfrm>
        </p:grpSpPr>
        <p:pic>
          <p:nvPicPr>
            <p:cNvPr id="6146" name="Picture 2"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57" y="2348880"/>
              <a:ext cx="5432755" cy="40030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صورة ذات ص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16632"/>
              <a:ext cx="5112568" cy="38588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373609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1722512" y="44624"/>
            <a:ext cx="5698976" cy="657750"/>
          </a:xfrm>
          <a:prstGeom prst="rect">
            <a:avLst/>
          </a:prstGeom>
        </p:spPr>
        <p:txBody>
          <a:bodyPr>
            <a:noAutofit/>
          </a:bodyPr>
          <a:lstStyle>
            <a:lvl1pPr rtl="1">
              <a:defRPr/>
            </a:lvl1pPr>
          </a:lstStyle>
          <a:p>
            <a:pPr lvl="0"/>
            <a:r>
              <a:rPr lang="en-GB" sz="5400" b="1" dirty="0" smtClean="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a:r>
            <a:br>
              <a:rPr lang="en-GB" sz="5400" b="1" dirty="0" smtClean="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br>
            <a:r>
              <a:rPr lang="en-GB" sz="5400" b="1" dirty="0" smtClean="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Program </a:t>
            </a:r>
            <a:r>
              <a:rPr lang="en-GB" sz="5400" b="1"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benefits</a:t>
            </a:r>
            <a:r>
              <a:rPr lang="ar-IQ" sz="5400"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a:r>
            <a:br>
              <a:rPr lang="ar-IQ" sz="5400"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br>
            <a:endParaRPr sz="5400" b="1"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3" name="Group 2"/>
          <p:cNvGrpSpPr/>
          <p:nvPr/>
        </p:nvGrpSpPr>
        <p:grpSpPr>
          <a:xfrm>
            <a:off x="251301" y="1916832"/>
            <a:ext cx="8641179" cy="4176464"/>
            <a:chOff x="35496" y="2060848"/>
            <a:chExt cx="9036495" cy="3672408"/>
          </a:xfrm>
        </p:grpSpPr>
        <p:pic>
          <p:nvPicPr>
            <p:cNvPr id="1026" name="Picture 2" descr="C:\Users\alnaseem\Desktop\pic\f8bc126e4b231a6a35c0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014" y="2060848"/>
              <a:ext cx="4229977"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naseem\Desktop\pic\p42899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060848"/>
              <a:ext cx="4675160" cy="3672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مستطيل 1"/>
          <p:cNvSpPr/>
          <p:nvPr/>
        </p:nvSpPr>
        <p:spPr>
          <a:xfrm>
            <a:off x="861256" y="836712"/>
            <a:ext cx="7421488" cy="954107"/>
          </a:xfrm>
          <a:prstGeom prst="rect">
            <a:avLst/>
          </a:prstGeom>
          <a:solidFill>
            <a:schemeClr val="accent1">
              <a:lumMod val="20000"/>
              <a:lumOff val="80000"/>
            </a:schemeClr>
          </a:solidFill>
        </p:spPr>
        <p:txBody>
          <a:bodyPr wrap="square">
            <a:spAutoFit/>
          </a:bodyPr>
          <a:lstStyle/>
          <a:p>
            <a:pPr algn="ctr" defTabSz="877823" rtl="1">
              <a:defRPr sz="2304"/>
            </a:pPr>
            <a:r>
              <a:rPr lang="en-GB" sz="2800" b="1" dirty="0">
                <a:latin typeface="Times New Roman" panose="02020603050405020304" pitchFamily="18" charset="0"/>
                <a:cs typeface="Times New Roman" panose="02020603050405020304" pitchFamily="18" charset="0"/>
              </a:rPr>
              <a:t>Spread the culture of waste sorting among the community</a:t>
            </a:r>
            <a:endParaRPr lang="ar-IQ" sz="2800" b="1" dirty="0">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2"/>
          </p:nvPr>
        </p:nvSpPr>
        <p:spPr>
          <a:xfrm>
            <a:off x="25152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27</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7" name="image1.jpg" descr="C:\Users\alnaseem\Downloads\Documents\images.jpg"/>
          <p:cNvPicPr>
            <a:picLocks noChangeAspect="1"/>
          </p:cNvPicPr>
          <p:nvPr/>
        </p:nvPicPr>
        <p:blipFill>
          <a:blip r:embed="rId4">
            <a:extLst/>
          </a:blip>
          <a:stretch>
            <a:fillRect/>
          </a:stretch>
        </p:blipFill>
        <p:spPr>
          <a:xfrm>
            <a:off x="7956376" y="5697760"/>
            <a:ext cx="1043608" cy="1043608"/>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465283" y="44624"/>
            <a:ext cx="8139165" cy="1143001"/>
          </a:xfrm>
          <a:prstGeom prst="rect">
            <a:avLst/>
          </a:prstGeom>
        </p:spPr>
        <p:txBody>
          <a:bodyPr>
            <a:noAutofit/>
          </a:bodyPr>
          <a:lstStyle>
            <a:lvl1pPr rtl="1">
              <a:defRPr b="1">
                <a:solidFill>
                  <a:srgbClr val="002060"/>
                </a:solidFill>
                <a:latin typeface="+mn-lt"/>
                <a:ea typeface="+mn-ea"/>
                <a:cs typeface="+mn-cs"/>
                <a:sym typeface="Helvetica"/>
              </a:defRPr>
            </a:lvl1pPr>
          </a:lstStyle>
          <a:p>
            <a:pPr defTabSz="877823">
              <a:defRPr sz="2304"/>
            </a:pPr>
            <a:r>
              <a:rPr lang="en-GB" sz="3200" dirty="0">
                <a:latin typeface="Times New Roman" panose="02020603050405020304" pitchFamily="18" charset="0"/>
                <a:cs typeface="Times New Roman" panose="02020603050405020304" pitchFamily="18" charset="0"/>
              </a:rPr>
              <a:t>The container logo can be used as a source of advertising for the rest for many years</a:t>
            </a:r>
            <a:endParaRPr lang="ar-IQ" sz="32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197383" y="1268760"/>
            <a:ext cx="8695097" cy="4362291"/>
            <a:chOff x="179512" y="1611086"/>
            <a:chExt cx="8695097" cy="3235903"/>
          </a:xfrm>
        </p:grpSpPr>
        <p:pic>
          <p:nvPicPr>
            <p:cNvPr id="2050" name="Picture 2" descr="C:\Users\alnaseem\Desktop\pic\HS64-with-Cok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3433563" cy="31883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naseem\Desktop\pic\bins-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611086"/>
              <a:ext cx="2520279" cy="32359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naseem\Desktop\pic\20130126-221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7028" y="1628800"/>
              <a:ext cx="2407581" cy="316623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مستطيل 14"/>
          <p:cNvSpPr/>
          <p:nvPr/>
        </p:nvSpPr>
        <p:spPr>
          <a:xfrm>
            <a:off x="179512" y="5786100"/>
            <a:ext cx="7864653" cy="523220"/>
          </a:xfrm>
          <a:prstGeom prst="rect">
            <a:avLst/>
          </a:prstGeom>
        </p:spPr>
        <p:txBody>
          <a:bodyPr wrap="none">
            <a:spAutoFit/>
          </a:bodyPr>
          <a:lstStyle/>
          <a:p>
            <a:r>
              <a:rPr lang="ar-IQ" sz="2800" b="1" dirty="0" smtClean="0">
                <a:solidFill>
                  <a:srgbClr val="C00000"/>
                </a:solidFill>
                <a:latin typeface="Times New Roman" panose="02020603050405020304" pitchFamily="18" charset="0"/>
                <a:cs typeface="Times New Roman" panose="02020603050405020304" pitchFamily="18" charset="0"/>
              </a:rPr>
              <a:t> </a:t>
            </a:r>
            <a:r>
              <a:rPr lang="en-GB" sz="2800" b="1" dirty="0">
                <a:solidFill>
                  <a:srgbClr val="C00000"/>
                </a:solidFill>
                <a:latin typeface="Times New Roman" panose="02020603050405020304" pitchFamily="18" charset="0"/>
                <a:cs typeface="Times New Roman" panose="02020603050405020304" pitchFamily="18" charset="0"/>
              </a:rPr>
              <a:t>Not a temporary idea compared to previous work</a:t>
            </a:r>
            <a:endParaRPr lang="ar-IQ" sz="2800" b="1" dirty="0">
              <a:solidFill>
                <a:srgbClr val="C00000"/>
              </a:solidFill>
              <a:latin typeface="Times New Roman" panose="02020603050405020304" pitchFamily="18" charset="0"/>
              <a:cs typeface="Times New Roman" panose="02020603050405020304" pitchFamily="18" charset="0"/>
            </a:endParaRPr>
          </a:p>
        </p:txBody>
      </p:sp>
      <p:sp>
        <p:nvSpPr>
          <p:cNvPr id="3" name="عنصر نائب لرقم الشريحة 2"/>
          <p:cNvSpPr>
            <a:spLocks noGrp="1"/>
          </p:cNvSpPr>
          <p:nvPr>
            <p:ph type="sldNum" sz="quarter" idx="2"/>
          </p:nvPr>
        </p:nvSpPr>
        <p:spPr>
          <a:xfrm>
            <a:off x="179512" y="6464369"/>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28</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9" name="image1.jpg" descr="C:\Users\alnaseem\Downloads\Documents\images.jpg"/>
          <p:cNvPicPr>
            <a:picLocks noChangeAspect="1"/>
          </p:cNvPicPr>
          <p:nvPr/>
        </p:nvPicPr>
        <p:blipFill>
          <a:blip r:embed="rId5">
            <a:extLst/>
          </a:blip>
          <a:stretch>
            <a:fillRect/>
          </a:stretch>
        </p:blipFill>
        <p:spPr>
          <a:xfrm>
            <a:off x="8055767" y="5832647"/>
            <a:ext cx="980729" cy="980729"/>
          </a:xfrm>
          <a:prstGeom prst="rect">
            <a:avLst/>
          </a:prstGeom>
          <a:ln w="12700">
            <a:miter lim="400000"/>
          </a:ln>
        </p:spPr>
      </p:pic>
    </p:spTree>
  </p:cSld>
  <p:clrMapOvr>
    <a:masterClrMapping/>
  </p:clrMapOvr>
  <p:transition spd="slow"/>
  <p:timing>
    <p:tnLst>
      <p:par>
        <p:cTn id="1" dur="indefinite" restart="never" fill="hold"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2113384" y="2852936"/>
            <a:ext cx="4917232" cy="1152128"/>
          </a:xfrm>
        </p:spPr>
        <p:txBody>
          <a:bodyPr>
            <a:normAutofit fontScale="92500"/>
          </a:bodyPr>
          <a:lstStyle/>
          <a:p>
            <a:pPr marL="0" indent="0" algn="ctr">
              <a:buNone/>
            </a:pPr>
            <a:r>
              <a:rPr lang="en-GB" sz="5400" b="1" dirty="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Waste Recycling</a:t>
            </a:r>
            <a:endParaRPr lang="ar-IQ" sz="5400" b="1" dirty="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29</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956376" y="5695871"/>
            <a:ext cx="981541" cy="981541"/>
          </a:xfrm>
          <a:prstGeom prst="rect">
            <a:avLst/>
          </a:prstGeom>
        </p:spPr>
      </p:pic>
    </p:spTree>
    <p:extLst>
      <p:ext uri="{BB962C8B-B14F-4D97-AF65-F5344CB8AC3E}">
        <p14:creationId xmlns:p14="http://schemas.microsoft.com/office/powerpoint/2010/main" val="198780287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2874640" y="44624"/>
            <a:ext cx="3394720" cy="720081"/>
          </a:xfrm>
          <a:prstGeom prst="rect">
            <a:avLst/>
          </a:prstGeom>
        </p:spPr>
        <p:txBody>
          <a:bodyPr>
            <a:normAutofit fontScale="90000"/>
          </a:bodyPr>
          <a:lstStyle/>
          <a:p>
            <a:r>
              <a:rPr lang="en-GB" b="1" dirty="0" smtClean="0">
                <a:solidFill>
                  <a:srgbClr val="C00000"/>
                </a:solidFill>
                <a:latin typeface="Arial" panose="020B0604020202020204" pitchFamily="34" charset="0"/>
                <a:cs typeface="Arial" panose="020B0604020202020204" pitchFamily="34" charset="0"/>
              </a:rPr>
              <a:t>Contents</a:t>
            </a:r>
            <a:endParaRPr b="1" dirty="0">
              <a:solidFill>
                <a:srgbClr val="C00000"/>
              </a:solidFill>
              <a:latin typeface="Arial" panose="020B0604020202020204" pitchFamily="34" charset="0"/>
              <a:cs typeface="Arial" panose="020B0604020202020204" pitchFamily="34" charset="0"/>
            </a:endParaRPr>
          </a:p>
        </p:txBody>
      </p:sp>
      <p:sp>
        <p:nvSpPr>
          <p:cNvPr id="129" name="Shape 129"/>
          <p:cNvSpPr/>
          <p:nvPr/>
        </p:nvSpPr>
        <p:spPr>
          <a:xfrm>
            <a:off x="6423818" y="1795463"/>
            <a:ext cx="92395" cy="769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rtl="1">
              <a:defRPr sz="4400" b="1">
                <a:solidFill>
                  <a:srgbClr val="002060"/>
                </a:solidFill>
                <a:latin typeface="+mn-lt"/>
                <a:ea typeface="+mn-ea"/>
                <a:cs typeface="+mn-cs"/>
                <a:sym typeface="Helvetica"/>
              </a:defRPr>
            </a:lvl1pPr>
          </a:lstStyle>
          <a:p>
            <a:pPr>
              <a:defRPr>
                <a:latin typeface="+mj-lt"/>
                <a:ea typeface="+mj-ea"/>
                <a:cs typeface="+mj-cs"/>
                <a:sym typeface="Calibri"/>
              </a:defRPr>
            </a:pPr>
            <a:endParaRPr lang="ar-IQ" dirty="0"/>
          </a:p>
        </p:txBody>
      </p:sp>
      <p:sp>
        <p:nvSpPr>
          <p:cNvPr id="130" name="Shape 130"/>
          <p:cNvSpPr/>
          <p:nvPr/>
        </p:nvSpPr>
        <p:spPr>
          <a:xfrm>
            <a:off x="4808842" y="2564904"/>
            <a:ext cx="92395" cy="769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rtl="1">
              <a:defRPr sz="4400" b="1">
                <a:solidFill>
                  <a:srgbClr val="002060"/>
                </a:solidFill>
              </a:defRPr>
            </a:lvl1pPr>
          </a:lstStyle>
          <a:p>
            <a:endParaRPr dirty="0"/>
          </a:p>
        </p:txBody>
      </p:sp>
      <p:graphicFrame>
        <p:nvGraphicFramePr>
          <p:cNvPr id="5" name="رسم تخطيطي 4"/>
          <p:cNvGraphicFramePr/>
          <p:nvPr>
            <p:extLst>
              <p:ext uri="{D42A27DB-BD31-4B8C-83A1-F6EECF244321}">
                <p14:modId xmlns:p14="http://schemas.microsoft.com/office/powerpoint/2010/main" val="4018260976"/>
              </p:ext>
            </p:extLst>
          </p:nvPr>
        </p:nvGraphicFramePr>
        <p:xfrm>
          <a:off x="413792" y="548680"/>
          <a:ext cx="8316416" cy="6021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رقم الشريحة 2"/>
          <p:cNvSpPr>
            <a:spLocks noGrp="1"/>
          </p:cNvSpPr>
          <p:nvPr>
            <p:ph type="sldNum" sz="quarter" idx="2"/>
          </p:nvPr>
        </p:nvSpPr>
        <p:spPr>
          <a:xfrm>
            <a:off x="457200" y="6400413"/>
            <a:ext cx="170879" cy="276999"/>
          </a:xfrm>
        </p:spPr>
        <p:txBody>
          <a:bodyPr/>
          <a:lstStyle/>
          <a:p>
            <a:fld id="{86CB4B4D-7CA3-9044-876B-883B54F8677D}" type="slidenum">
              <a:rPr lang="ar-IQ" b="1" smtClean="0">
                <a:solidFill>
                  <a:schemeClr val="tx1"/>
                </a:solidFill>
              </a:rPr>
              <a:t>3</a:t>
            </a:fld>
            <a:endParaRPr lang="ar-IQ" b="1" dirty="0">
              <a:solidFill>
                <a:schemeClr val="tx1"/>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30</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2268860" y="116632"/>
            <a:ext cx="4606280" cy="792088"/>
          </a:xfrm>
          <a:prstGeom prst="rect">
            <a:avLst/>
          </a:prstGeom>
          <a:noFill/>
          <a:ln w="12700">
            <a:miter lim="4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C572A759-6A51-4108-AA02-DFA0A04FC94B}">
              <ma14:wrappingTextBox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hangingPunct="1"/>
            <a:r>
              <a:rPr lang="en-GB" altLang="ar-IQ" sz="3600" b="1" dirty="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Benefits of recycling</a:t>
            </a:r>
            <a:endParaRPr lang="en-US" altLang="ar-IQ" sz="3600" b="1" dirty="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251520" y="1122040"/>
            <a:ext cx="8638728" cy="5259288"/>
          </a:xfrm>
          <a:prstGeom prst="rect">
            <a:avLst/>
          </a:prstGeom>
          <a:noFill/>
          <a:ln w="12700">
            <a:miter lim="4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C572A759-6A51-4108-AA02-DFA0A04FC94B}">
              <ma14:wrappingTextBox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marR="0" indent="-34290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marL="0" indent="577850" algn="l" rtl="1" hangingPunct="1">
              <a:buFontTx/>
              <a:buNone/>
            </a:pPr>
            <a:r>
              <a:rPr lang="en-US" altLang="ar-IQ" b="1" dirty="0" smtClean="0">
                <a:latin typeface="Times New Roman" panose="02020603050405020304" pitchFamily="18" charset="0"/>
                <a:cs typeface="Times New Roman" panose="02020603050405020304" pitchFamily="18" charset="0"/>
              </a:rPr>
              <a:t>There are at least five benefits for recycling  solid waste:</a:t>
            </a:r>
          </a:p>
          <a:p>
            <a:pPr marL="0" indent="577850" algn="l" hangingPunct="1">
              <a:buFontTx/>
              <a:buAutoNum type="arabicPeriod"/>
            </a:pPr>
            <a:r>
              <a:rPr lang="en-US" altLang="ar-IQ" b="1" dirty="0" smtClean="0">
                <a:solidFill>
                  <a:srgbClr val="00B050"/>
                </a:solidFill>
                <a:latin typeface="Times New Roman" panose="02020603050405020304" pitchFamily="18" charset="0"/>
                <a:cs typeface="Times New Roman" panose="02020603050405020304" pitchFamily="18" charset="0"/>
              </a:rPr>
              <a:t> Economic</a:t>
            </a:r>
          </a:p>
          <a:p>
            <a:pPr marL="0" indent="577850" algn="l" hangingPunct="1">
              <a:buFontTx/>
              <a:buAutoNum type="arabicPeriod"/>
            </a:pPr>
            <a:r>
              <a:rPr lang="en-US" altLang="ar-IQ" b="1" dirty="0" smtClean="0">
                <a:solidFill>
                  <a:srgbClr val="00B050"/>
                </a:solidFill>
                <a:latin typeface="Times New Roman" panose="02020603050405020304" pitchFamily="18" charset="0"/>
                <a:cs typeface="Times New Roman" panose="02020603050405020304" pitchFamily="18" charset="0"/>
              </a:rPr>
              <a:t> Environmental </a:t>
            </a:r>
          </a:p>
          <a:p>
            <a:pPr marL="0" indent="577850" algn="l" hangingPunct="1">
              <a:buFontTx/>
              <a:buAutoNum type="arabicPeriod"/>
            </a:pPr>
            <a:r>
              <a:rPr lang="en-US" altLang="ar-IQ" dirty="0" smtClean="0">
                <a:latin typeface="Times New Roman" panose="02020603050405020304" pitchFamily="18" charset="0"/>
                <a:cs typeface="Times New Roman" panose="02020603050405020304" pitchFamily="18" charset="0"/>
              </a:rPr>
              <a:t> Employee Morale</a:t>
            </a:r>
          </a:p>
          <a:p>
            <a:pPr marL="0" indent="577850" algn="l" hangingPunct="1">
              <a:buFontTx/>
              <a:buAutoNum type="arabicPeriod"/>
            </a:pPr>
            <a:r>
              <a:rPr lang="en-US" altLang="ar-IQ" dirty="0" smtClean="0">
                <a:latin typeface="Times New Roman" panose="02020603050405020304" pitchFamily="18" charset="0"/>
                <a:cs typeface="Times New Roman" panose="02020603050405020304" pitchFamily="18" charset="0"/>
              </a:rPr>
              <a:t> Corporate Image</a:t>
            </a:r>
          </a:p>
          <a:p>
            <a:pPr marL="0" indent="577850" algn="l" hangingPunct="1">
              <a:buFontTx/>
              <a:buAutoNum type="arabicPeriod"/>
            </a:pPr>
            <a:r>
              <a:rPr lang="en-US" altLang="ar-IQ" dirty="0" smtClean="0">
                <a:latin typeface="Times New Roman" panose="02020603050405020304" pitchFamily="18" charset="0"/>
                <a:cs typeface="Times New Roman" panose="02020603050405020304" pitchFamily="18" charset="0"/>
              </a:rPr>
              <a:t> Compliance </a:t>
            </a:r>
            <a:endParaRPr lang="en-US" altLang="ar-IQ" dirty="0">
              <a:latin typeface="Times New Roman" panose="02020603050405020304" pitchFamily="18" charset="0"/>
              <a:cs typeface="Times New Roman" panose="02020603050405020304" pitchFamily="18" charset="0"/>
            </a:endParaRPr>
          </a:p>
        </p:txBody>
      </p:sp>
      <p:pic>
        <p:nvPicPr>
          <p:cNvPr id="8" name="Picture 5" descr="C:\WINDOWS\Application Data\Microsoft\Media Catalog\Downloaded Clips\cl66\j025613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988840"/>
            <a:ext cx="3391272" cy="31596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7982947" y="5687819"/>
            <a:ext cx="981541" cy="981541"/>
          </a:xfrm>
          <a:prstGeom prst="rect">
            <a:avLst/>
          </a:prstGeom>
        </p:spPr>
      </p:pic>
    </p:spTree>
    <p:extLst>
      <p:ext uri="{BB962C8B-B14F-4D97-AF65-F5344CB8AC3E}">
        <p14:creationId xmlns:p14="http://schemas.microsoft.com/office/powerpoint/2010/main" val="162556668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1" name="Rectangle 1027"/>
          <p:cNvSpPr>
            <a:spLocks noGrp="1" noChangeArrowheads="1"/>
          </p:cNvSpPr>
          <p:nvPr>
            <p:ph type="body" idx="1"/>
          </p:nvPr>
        </p:nvSpPr>
        <p:spPr bwMode="auto">
          <a:xfrm>
            <a:off x="457199" y="260648"/>
            <a:ext cx="8363273" cy="547260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indent="0" algn="l">
              <a:buNone/>
            </a:pPr>
            <a:r>
              <a:rPr lang="en-US" altLang="ar-IQ" sz="4000" b="1" dirty="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Economic </a:t>
            </a:r>
          </a:p>
          <a:p>
            <a:pPr marL="0" indent="0" algn="l">
              <a:buFontTx/>
              <a:buNone/>
            </a:pPr>
            <a:r>
              <a:rPr lang="en-US" altLang="ar-IQ" sz="3600" b="0" dirty="0" smtClean="0">
                <a:latin typeface="Times New Roman" panose="02020603050405020304" pitchFamily="18" charset="0"/>
                <a:cs typeface="Times New Roman" panose="02020603050405020304" pitchFamily="18" charset="0"/>
              </a:rPr>
              <a:t>Potential </a:t>
            </a:r>
            <a:r>
              <a:rPr lang="en-US" altLang="ar-IQ" sz="3600" b="0" dirty="0">
                <a:latin typeface="Times New Roman" panose="02020603050405020304" pitchFamily="18" charset="0"/>
                <a:cs typeface="Times New Roman" panose="02020603050405020304" pitchFamily="18" charset="0"/>
              </a:rPr>
              <a:t>economic advantages of waste prevention include: </a:t>
            </a:r>
          </a:p>
          <a:p>
            <a:pPr marL="0" indent="0" algn="l">
              <a:buFont typeface="Wingdings" pitchFamily="2" charset="2"/>
              <a:buChar char="ü"/>
            </a:pPr>
            <a:r>
              <a:rPr lang="en-US" altLang="ar-IQ" sz="3600" b="0" dirty="0">
                <a:latin typeface="Times New Roman" panose="02020603050405020304" pitchFamily="18" charset="0"/>
                <a:cs typeface="Times New Roman" panose="02020603050405020304" pitchFamily="18" charset="0"/>
              </a:rPr>
              <a:t> Reduced waste disposal fees</a:t>
            </a:r>
          </a:p>
          <a:p>
            <a:pPr marL="0" indent="0" algn="l">
              <a:buFont typeface="Wingdings" pitchFamily="2" charset="2"/>
              <a:buChar char="ü"/>
            </a:pPr>
            <a:r>
              <a:rPr lang="en-US" altLang="ar-IQ" sz="3600" b="0" dirty="0">
                <a:latin typeface="Times New Roman" panose="02020603050405020304" pitchFamily="18" charset="0"/>
                <a:cs typeface="Times New Roman" panose="02020603050405020304" pitchFamily="18" charset="0"/>
              </a:rPr>
              <a:t> Revenues from recycling commodities</a:t>
            </a:r>
          </a:p>
        </p:txBody>
      </p:sp>
      <p:pic>
        <p:nvPicPr>
          <p:cNvPr id="698372" name="Picture 1028" descr="C:\WINDOWS\Application Data\Microsoft\Media Catalog\Downloaded Clips\cl5c\j02303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794182"/>
            <a:ext cx="2519363" cy="1727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956376" y="5733256"/>
            <a:ext cx="981541" cy="981541"/>
          </a:xfrm>
          <a:prstGeom prst="rect">
            <a:avLst/>
          </a:prstGeom>
        </p:spPr>
      </p:pic>
      <p:sp>
        <p:nvSpPr>
          <p:cNvPr id="6" name="عنصر نائب لرقم الشريحة 3"/>
          <p:cNvSpPr>
            <a:spLocks noGrp="1"/>
          </p:cNvSpPr>
          <p:nvPr>
            <p:ph type="sldNum" sz="quarter" idx="2"/>
          </p:nvPr>
        </p:nvSpPr>
        <p:spPr>
          <a:xfrm>
            <a:off x="457200" y="6400413"/>
            <a:ext cx="246219" cy="276999"/>
          </a:xfrm>
        </p:spPr>
        <p:txBody>
          <a:bodyPr/>
          <a:lstStyle/>
          <a:p>
            <a:r>
              <a:rPr lang="en-GB" b="1" dirty="0" smtClean="0">
                <a:solidFill>
                  <a:schemeClr val="tx1"/>
                </a:solidFill>
                <a:latin typeface="Times New Roman" panose="02020603050405020304" pitchFamily="18" charset="0"/>
                <a:cs typeface="Times New Roman" panose="02020603050405020304" pitchFamily="18" charset="0"/>
              </a:rPr>
              <a:t>33</a:t>
            </a:r>
            <a:endParaRPr lang="ar-IQ"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5449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9" name="Rectangle 1027"/>
          <p:cNvSpPr>
            <a:spLocks noChangeArrowheads="1"/>
          </p:cNvSpPr>
          <p:nvPr/>
        </p:nvSpPr>
        <p:spPr bwMode="auto">
          <a:xfrm>
            <a:off x="179512" y="476672"/>
            <a:ext cx="864096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543050" indent="-171450">
              <a:defRPr sz="2400">
                <a:solidFill>
                  <a:schemeClr val="tx1"/>
                </a:solidFill>
                <a:latin typeface="Times New Roman" pitchFamily="18" charset="0"/>
              </a:defRPr>
            </a:lvl4pPr>
            <a:lvl5pPr marL="2000250" indent="-171450">
              <a:defRPr sz="2400">
                <a:solidFill>
                  <a:schemeClr val="tx1"/>
                </a:solidFill>
                <a:latin typeface="Times New Roman" pitchFamily="18" charset="0"/>
              </a:defRPr>
            </a:lvl5pPr>
            <a:lvl6pPr marL="2457450" indent="-171450" algn="l" rtl="0" fontAlgn="base">
              <a:spcBef>
                <a:spcPct val="0"/>
              </a:spcBef>
              <a:spcAft>
                <a:spcPct val="0"/>
              </a:spcAft>
              <a:defRPr sz="2400">
                <a:solidFill>
                  <a:schemeClr val="tx1"/>
                </a:solidFill>
                <a:latin typeface="Times New Roman" pitchFamily="18" charset="0"/>
              </a:defRPr>
            </a:lvl6pPr>
            <a:lvl7pPr marL="2914650" indent="-171450" algn="l" rtl="0" fontAlgn="base">
              <a:spcBef>
                <a:spcPct val="0"/>
              </a:spcBef>
              <a:spcAft>
                <a:spcPct val="0"/>
              </a:spcAft>
              <a:defRPr sz="2400">
                <a:solidFill>
                  <a:schemeClr val="tx1"/>
                </a:solidFill>
                <a:latin typeface="Times New Roman" pitchFamily="18" charset="0"/>
              </a:defRPr>
            </a:lvl7pPr>
            <a:lvl8pPr marL="3371850" indent="-171450" algn="l" rtl="0" fontAlgn="base">
              <a:spcBef>
                <a:spcPct val="0"/>
              </a:spcBef>
              <a:spcAft>
                <a:spcPct val="0"/>
              </a:spcAft>
              <a:defRPr sz="2400">
                <a:solidFill>
                  <a:schemeClr val="tx1"/>
                </a:solidFill>
                <a:latin typeface="Times New Roman" pitchFamily="18" charset="0"/>
              </a:defRPr>
            </a:lvl8pPr>
            <a:lvl9pPr marL="3829050" indent="-171450" algn="l" rtl="0" fontAlgn="base">
              <a:spcBef>
                <a:spcPct val="0"/>
              </a:spcBef>
              <a:spcAft>
                <a:spcPct val="0"/>
              </a:spcAft>
              <a:defRPr sz="2400">
                <a:solidFill>
                  <a:schemeClr val="tx1"/>
                </a:solidFill>
                <a:latin typeface="Times New Roman" pitchFamily="18" charset="0"/>
              </a:defRPr>
            </a:lvl9pPr>
          </a:lstStyle>
          <a:p>
            <a:pPr algn="l" eaLnBrk="0" hangingPunct="0">
              <a:lnSpc>
                <a:spcPct val="90000"/>
              </a:lnSpc>
              <a:spcBef>
                <a:spcPct val="30000"/>
              </a:spcBef>
            </a:pPr>
            <a:r>
              <a:rPr lang="en-US" altLang="ar-IQ" sz="4000" b="1" dirty="0" smtClean="0">
                <a:solidFill>
                  <a:srgbClr val="00B050"/>
                </a:solidFill>
                <a:effectLst>
                  <a:glow rad="63500">
                    <a:schemeClr val="accent2">
                      <a:satMod val="175000"/>
                      <a:alpha val="40000"/>
                    </a:schemeClr>
                  </a:glow>
                </a:effectLst>
                <a:cs typeface="Times New Roman" panose="02020603050405020304" pitchFamily="18" charset="0"/>
              </a:rPr>
              <a:t>Environmental</a:t>
            </a:r>
          </a:p>
          <a:p>
            <a:pPr algn="l" eaLnBrk="0" hangingPunct="0">
              <a:lnSpc>
                <a:spcPct val="90000"/>
              </a:lnSpc>
              <a:spcBef>
                <a:spcPct val="40000"/>
              </a:spcBef>
            </a:pPr>
            <a:r>
              <a:rPr lang="en-US" altLang="ar-IQ" sz="2800" dirty="0" smtClean="0">
                <a:cs typeface="Times New Roman" panose="02020603050405020304" pitchFamily="18" charset="0"/>
              </a:rPr>
              <a:t>The </a:t>
            </a:r>
            <a:r>
              <a:rPr lang="en-US" altLang="ar-IQ" sz="2800" dirty="0">
                <a:cs typeface="Times New Roman" panose="02020603050405020304" pitchFamily="18" charset="0"/>
              </a:rPr>
              <a:t>environmental benefits include: </a:t>
            </a:r>
          </a:p>
          <a:p>
            <a:pPr algn="l" eaLnBrk="0" hangingPunct="0">
              <a:lnSpc>
                <a:spcPct val="90000"/>
              </a:lnSpc>
              <a:spcBef>
                <a:spcPct val="40000"/>
              </a:spcBef>
              <a:buFont typeface="Wingdings" pitchFamily="2" charset="2"/>
              <a:buChar char="ü"/>
            </a:pPr>
            <a:r>
              <a:rPr lang="en-US" altLang="ar-IQ" sz="2800" dirty="0">
                <a:cs typeface="Times New Roman" panose="02020603050405020304" pitchFamily="18" charset="0"/>
              </a:rPr>
              <a:t> Reduced energy consumption</a:t>
            </a:r>
          </a:p>
          <a:p>
            <a:pPr algn="l" eaLnBrk="0" hangingPunct="0">
              <a:lnSpc>
                <a:spcPct val="90000"/>
              </a:lnSpc>
              <a:spcBef>
                <a:spcPct val="40000"/>
              </a:spcBef>
              <a:buFont typeface="Wingdings" pitchFamily="2" charset="2"/>
              <a:buChar char="ü"/>
            </a:pPr>
            <a:r>
              <a:rPr lang="en-US" altLang="ar-IQ" sz="2800" dirty="0">
                <a:cs typeface="Times New Roman" panose="02020603050405020304" pitchFamily="18" charset="0"/>
              </a:rPr>
              <a:t> Reduced pollution</a:t>
            </a:r>
          </a:p>
          <a:p>
            <a:pPr algn="l" eaLnBrk="0" hangingPunct="0">
              <a:lnSpc>
                <a:spcPct val="90000"/>
              </a:lnSpc>
              <a:spcBef>
                <a:spcPct val="40000"/>
              </a:spcBef>
              <a:buFont typeface="Wingdings" pitchFamily="2" charset="2"/>
              <a:buChar char="ü"/>
            </a:pPr>
            <a:r>
              <a:rPr lang="en-US" altLang="ar-IQ" sz="2800" dirty="0">
                <a:cs typeface="Times New Roman" panose="02020603050405020304" pitchFamily="18" charset="0"/>
              </a:rPr>
              <a:t> Conservation of natural resources </a:t>
            </a:r>
          </a:p>
          <a:p>
            <a:pPr algn="l" eaLnBrk="0" hangingPunct="0">
              <a:lnSpc>
                <a:spcPct val="90000"/>
              </a:lnSpc>
              <a:spcBef>
                <a:spcPct val="40000"/>
              </a:spcBef>
              <a:buFont typeface="Wingdings" pitchFamily="2" charset="2"/>
              <a:buChar char="ü"/>
            </a:pPr>
            <a:r>
              <a:rPr lang="en-US" altLang="ar-IQ" sz="2800" dirty="0">
                <a:cs typeface="Times New Roman" panose="02020603050405020304" pitchFamily="18" charset="0"/>
              </a:rPr>
              <a:t> Extension of valuable landfill capacity  </a:t>
            </a:r>
          </a:p>
          <a:p>
            <a:pPr algn="l" eaLnBrk="0" hangingPunct="0">
              <a:lnSpc>
                <a:spcPct val="90000"/>
              </a:lnSpc>
              <a:spcBef>
                <a:spcPct val="40000"/>
              </a:spcBef>
              <a:buFont typeface="Wingdings" pitchFamily="2" charset="2"/>
              <a:buChar char="ü"/>
            </a:pPr>
            <a:r>
              <a:rPr lang="en-US" altLang="ar-IQ" sz="2800" dirty="0">
                <a:cs typeface="Times New Roman" panose="02020603050405020304" pitchFamily="18" charset="0"/>
              </a:rPr>
              <a:t> Stimulates the development of greener technologies</a:t>
            </a:r>
          </a:p>
          <a:p>
            <a:pPr algn="l" eaLnBrk="0" hangingPunct="0">
              <a:lnSpc>
                <a:spcPct val="90000"/>
              </a:lnSpc>
              <a:spcBef>
                <a:spcPct val="40000"/>
              </a:spcBef>
              <a:buFont typeface="Wingdings" pitchFamily="2" charset="2"/>
              <a:buChar char="ü"/>
            </a:pPr>
            <a:r>
              <a:rPr lang="en-US" altLang="ar-IQ" sz="2800" dirty="0">
                <a:cs typeface="Times New Roman" panose="02020603050405020304" pitchFamily="18" charset="0"/>
              </a:rPr>
              <a:t> Prevents emissions of many greenhouse gases and water pollutants </a:t>
            </a:r>
          </a:p>
        </p:txBody>
      </p:sp>
      <p:pic>
        <p:nvPicPr>
          <p:cNvPr id="700420" name="Picture 1028" descr="c:\Program Files\Microsoft Office\Clipart\Pub60Cor\na00641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836711"/>
            <a:ext cx="2477561" cy="2811417"/>
          </a:xfrm>
          <a:prstGeom prst="rect">
            <a:avLst/>
          </a:prstGeom>
          <a:noFill/>
          <a:extLst>
            <a:ext uri="{909E8E84-426E-40DD-AFC4-6F175D3DCCD1}">
              <a14:hiddenFill xmlns:a14="http://schemas.microsoft.com/office/drawing/2010/main">
                <a:solidFill>
                  <a:srgbClr val="FFFFFF"/>
                </a:solidFill>
              </a14:hiddenFill>
            </a:ext>
          </a:extLst>
        </p:spPr>
      </p:pic>
      <p:sp>
        <p:nvSpPr>
          <p:cNvPr id="5" name="عنصر نائب لرقم الشريحة 3"/>
          <p:cNvSpPr>
            <a:spLocks noGrp="1"/>
          </p:cNvSpPr>
          <p:nvPr>
            <p:ph type="sldNum" sz="quarter" idx="2"/>
          </p:nvPr>
        </p:nvSpPr>
        <p:spPr>
          <a:xfrm>
            <a:off x="457200" y="6400413"/>
            <a:ext cx="246219" cy="276999"/>
          </a:xfrm>
        </p:spPr>
        <p:txBody>
          <a:bodyPr/>
          <a:lstStyle/>
          <a:p>
            <a:r>
              <a:rPr lang="en-GB" b="1" dirty="0" smtClean="0">
                <a:solidFill>
                  <a:schemeClr val="tx1"/>
                </a:solidFill>
                <a:latin typeface="Times New Roman" panose="02020603050405020304" pitchFamily="18" charset="0"/>
                <a:cs typeface="Times New Roman" panose="02020603050405020304" pitchFamily="18" charset="0"/>
              </a:rPr>
              <a:t>34</a:t>
            </a:r>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7982947" y="5753730"/>
            <a:ext cx="981541" cy="987638"/>
          </a:xfrm>
          <a:prstGeom prst="rect">
            <a:avLst/>
          </a:prstGeom>
        </p:spPr>
      </p:pic>
    </p:spTree>
    <p:extLst>
      <p:ext uri="{BB962C8B-B14F-4D97-AF65-F5344CB8AC3E}">
        <p14:creationId xmlns:p14="http://schemas.microsoft.com/office/powerpoint/2010/main" val="21190450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2"/>
          </p:nvPr>
        </p:nvSpPr>
        <p:spPr>
          <a:xfrm>
            <a:off x="218119" y="6464369"/>
            <a:ext cx="24942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33</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043608" y="116632"/>
            <a:ext cx="7488832" cy="1143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hangingPunct="1"/>
            <a:r>
              <a:rPr lang="en-GB" altLang="ar-IQ" sz="4000" b="1" dirty="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What are the waste that turn into compost</a:t>
            </a:r>
            <a:endParaRPr lang="en-CA" altLang="ar-IQ" sz="4000" b="1" dirty="0" smtClean="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51520" y="975320"/>
            <a:ext cx="3110880" cy="5334000"/>
          </a:xfrm>
          <a:prstGeom prst="rect">
            <a:avLst/>
          </a:prstGeom>
        </p:spPr>
        <p:txBody>
          <a:bodyPr>
            <a:noAutofit/>
          </a:bodyPr>
          <a:lstStyle/>
          <a:p>
            <a:pPr marL="320040" indent="-320040" algn="l" fontAlgn="auto">
              <a:spcBef>
                <a:spcPts val="700"/>
              </a:spcBef>
              <a:spcAft>
                <a:spcPts val="0"/>
              </a:spcAft>
              <a:buClr>
                <a:schemeClr val="accent2"/>
              </a:buClr>
              <a:buSzPct val="60000"/>
              <a:buFont typeface="Wingdings"/>
              <a:buNone/>
              <a:defRPr/>
            </a:pPr>
            <a:r>
              <a:rPr lang="en-US" sz="2000" b="1" dirty="0">
                <a:latin typeface="Times New Roman" panose="02020603050405020304" pitchFamily="18" charset="0"/>
                <a:cs typeface="Times New Roman" panose="02020603050405020304" pitchFamily="18" charset="0"/>
              </a:rPr>
              <a:t>List of Acceptable Items:</a:t>
            </a:r>
            <a:endParaRPr lang="en-US" sz="2000" dirty="0">
              <a:latin typeface="Times New Roman" panose="02020603050405020304" pitchFamily="18" charset="0"/>
              <a:cs typeface="Times New Roman" panose="02020603050405020304" pitchFamily="18" charset="0"/>
            </a:endParaRP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Fruits and vegetables </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Meat, including bones</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Dairy</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Soup and sauce </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Bread products </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Coffee grounds and filters</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Waxed paper</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Cooking Fat</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Paper plates </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Napkins</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Paper towel </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Milk cartons</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Paper coffee cups</a:t>
            </a:r>
          </a:p>
          <a:p>
            <a:pPr marL="320040" indent="-320040" algn="l" fontAlgn="auto">
              <a:spcBef>
                <a:spcPts val="700"/>
              </a:spcBef>
              <a:spcAft>
                <a:spcPts val="0"/>
              </a:spcAft>
              <a:buClr>
                <a:schemeClr val="accent2"/>
              </a:buClr>
              <a:buSzPct val="60000"/>
              <a:buFont typeface="Wingdings"/>
              <a:buChar char=""/>
              <a:defRPr/>
            </a:pPr>
            <a:r>
              <a:rPr lang="en-US" dirty="0">
                <a:latin typeface="Times New Roman" panose="02020603050405020304" pitchFamily="18" charset="0"/>
                <a:cs typeface="Times New Roman" panose="02020603050405020304" pitchFamily="18" charset="0"/>
              </a:rPr>
              <a:t>Wooden Skewers</a:t>
            </a:r>
          </a:p>
          <a:p>
            <a:pPr marL="320040" indent="-320040" algn="l" fontAlgn="auto">
              <a:spcBef>
                <a:spcPts val="700"/>
              </a:spcBef>
              <a:spcAft>
                <a:spcPts val="0"/>
              </a:spcAft>
              <a:buClr>
                <a:schemeClr val="accent2"/>
              </a:buClr>
              <a:buSzPct val="60000"/>
              <a:buFont typeface="Wingdings"/>
              <a:buChar char=""/>
              <a:defRPr/>
            </a:pPr>
            <a:endParaRPr lang="en-US" dirty="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635874"/>
            <a:ext cx="5832648" cy="395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8005529" y="5685895"/>
            <a:ext cx="981541" cy="987638"/>
          </a:xfrm>
          <a:prstGeom prst="rect">
            <a:avLst/>
          </a:prstGeom>
        </p:spPr>
      </p:pic>
    </p:spTree>
    <p:extLst>
      <p:ext uri="{BB962C8B-B14F-4D97-AF65-F5344CB8AC3E}">
        <p14:creationId xmlns:p14="http://schemas.microsoft.com/office/powerpoint/2010/main" val="357662069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16632"/>
            <a:ext cx="8686800" cy="782961"/>
          </a:xfrm>
        </p:spPr>
        <p:txBody>
          <a:bodyPr>
            <a:noAutofit/>
          </a:bodyPr>
          <a:lstStyle/>
          <a:p>
            <a:pPr defTabSz="877823" rtl="1">
              <a:defRPr sz="2304"/>
            </a:pPr>
            <a:r>
              <a:rPr lang="en-GB" sz="2800" b="1" dirty="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Waste recycling extract (paper, </a:t>
            </a:r>
            <a:r>
              <a:rPr lang="en-GB" sz="2800" b="1" dirty="0" err="1">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aluminum</a:t>
            </a:r>
            <a:r>
              <a:rPr lang="en-GB" sz="2800" b="1" dirty="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 plastic, food)</a:t>
            </a:r>
            <a:endParaRPr lang="ar-IQ" sz="2800" b="1" dirty="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2"/>
          </p:nvPr>
        </p:nvSpPr>
        <p:spPr>
          <a:xfrm>
            <a:off x="251520" y="6453336"/>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34</a:t>
            </a:fld>
            <a:endParaRPr lang="ar-IQ" b="1" dirty="0">
              <a:solidFill>
                <a:schemeClr val="tx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168884" y="1124743"/>
            <a:ext cx="8795604" cy="5044704"/>
            <a:chOff x="119796" y="1124743"/>
            <a:chExt cx="8844692" cy="5044704"/>
          </a:xfrm>
        </p:grpSpPr>
        <p:pic>
          <p:nvPicPr>
            <p:cNvPr id="5122" name="Picture 2" descr="C:\Users\alnaseem\Desktop\plastic-converting-recycling-863x444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7" y="1124744"/>
              <a:ext cx="1872073" cy="23921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lnaseem\Desktop\مراحل-إعادة-تدوير-الورق.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124743"/>
              <a:ext cx="1938750" cy="239215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lnaseem\Desktop\8-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2855" y="4221088"/>
              <a:ext cx="185326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lnaseem\Desktop\640px-Shredded_aluminium_can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796" y="1138434"/>
              <a:ext cx="2363973" cy="2506589"/>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alnaseem\Desktop\Shredded_CD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0744" y="4221088"/>
              <a:ext cx="1925136" cy="192936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alnaseem\Desktop\1080629_49413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4221088"/>
              <a:ext cx="2255169" cy="194835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نتيجة بحث الصور عن فضلات الغذاء"/>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1138434"/>
              <a:ext cx="1752748" cy="22905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صورة ذات صلة"/>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4288" y="4163144"/>
              <a:ext cx="1800200" cy="200216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963820" y="3472947"/>
              <a:ext cx="504056" cy="792089"/>
            </a:xfrm>
            <a:prstGeom prst="down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20" name="Down Arrow 19"/>
            <p:cNvSpPr/>
            <p:nvPr/>
          </p:nvSpPr>
          <p:spPr>
            <a:xfrm>
              <a:off x="3408618" y="3516896"/>
              <a:ext cx="504056" cy="792089"/>
            </a:xfrm>
            <a:prstGeom prst="down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21" name="Down Arrow 20"/>
            <p:cNvSpPr/>
            <p:nvPr/>
          </p:nvSpPr>
          <p:spPr>
            <a:xfrm>
              <a:off x="5803849" y="3472948"/>
              <a:ext cx="504056" cy="792089"/>
            </a:xfrm>
            <a:prstGeom prst="down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22" name="Down Arrow 21"/>
            <p:cNvSpPr/>
            <p:nvPr/>
          </p:nvSpPr>
          <p:spPr>
            <a:xfrm>
              <a:off x="7788634" y="3429001"/>
              <a:ext cx="504056" cy="792089"/>
            </a:xfrm>
            <a:prstGeom prst="down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111560593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29408" y="2132856"/>
            <a:ext cx="4485184" cy="1143001"/>
          </a:xfrm>
        </p:spPr>
        <p:txBody>
          <a:bodyPr>
            <a:noAutofit/>
          </a:bodyPr>
          <a:lstStyle/>
          <a:p>
            <a:r>
              <a:rPr lang="en-GB" sz="5400" b="1" dirty="0" smtClean="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Germany</a:t>
            </a:r>
            <a:endParaRPr lang="ar-IQ" sz="5400"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2"/>
          </p:nvPr>
        </p:nvSpPr>
        <p:spPr>
          <a:xfrm>
            <a:off x="460196" y="6400413"/>
            <a:ext cx="252631" cy="276999"/>
          </a:xfrm>
        </p:spPr>
        <p:txBody>
          <a:bodyPr/>
          <a:lstStyle/>
          <a:p>
            <a:pPr algn="ctr"/>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pPr algn="ctr"/>
              <a:t>35</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572393"/>
            <a:ext cx="4648493" cy="2232872"/>
          </a:xfrm>
          <a:prstGeom prst="rect">
            <a:avLst/>
          </a:prstGeom>
        </p:spPr>
      </p:pic>
    </p:spTree>
    <p:extLst>
      <p:ext uri="{BB962C8B-B14F-4D97-AF65-F5344CB8AC3E}">
        <p14:creationId xmlns:p14="http://schemas.microsoft.com/office/powerpoint/2010/main" val="3393300421"/>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3"/>
            <a:ext cx="8229600" cy="720080"/>
          </a:xfrm>
        </p:spPr>
        <p:txBody>
          <a:bodyPr>
            <a:normAutofit/>
          </a:bodyPr>
          <a:lstStyle/>
          <a:p>
            <a:r>
              <a:rPr lang="en-US" sz="3600" b="1"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Top 10 Recycling Rate Countries - MSW</a:t>
            </a:r>
            <a:endParaRPr lang="ar-IQ" sz="3600"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2"/>
          </p:nvPr>
        </p:nvSpPr>
        <p:spPr>
          <a:xfrm>
            <a:off x="210981" y="6392361"/>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36</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8" name="مستطيل 7"/>
          <p:cNvSpPr/>
          <p:nvPr/>
        </p:nvSpPr>
        <p:spPr>
          <a:xfrm>
            <a:off x="827584" y="5868561"/>
            <a:ext cx="7416824" cy="584775"/>
          </a:xfrm>
          <a:prstGeom prst="rect">
            <a:avLst/>
          </a:prstGeom>
          <a:solidFill>
            <a:schemeClr val="accent1">
              <a:lumMod val="20000"/>
              <a:lumOff val="80000"/>
            </a:schemeClr>
          </a:solidFill>
        </p:spPr>
        <p:txBody>
          <a:bodyPr wrap="square">
            <a:spAutoFit/>
          </a:bodyPr>
          <a:lstStyle/>
          <a:p>
            <a:pPr algn="l"/>
            <a:r>
              <a:rPr lang="en-US" sz="1600" b="1" dirty="0" smtClean="0">
                <a:solidFill>
                  <a:schemeClr val="tx1"/>
                </a:solidFill>
                <a:latin typeface="Times New Roman" panose="02020603050405020304" pitchFamily="18" charset="0"/>
                <a:cs typeface="Times New Roman" panose="02020603050405020304" pitchFamily="18" charset="0"/>
              </a:rPr>
              <a:t>Ref: European </a:t>
            </a:r>
            <a:r>
              <a:rPr lang="en-US" sz="1600" b="1" dirty="0">
                <a:solidFill>
                  <a:schemeClr val="tx1"/>
                </a:solidFill>
                <a:latin typeface="Times New Roman" panose="02020603050405020304" pitchFamily="18" charset="0"/>
                <a:cs typeface="Times New Roman" panose="02020603050405020304" pitchFamily="18" charset="0"/>
              </a:rPr>
              <a:t>Environmental Bureau </a:t>
            </a:r>
            <a:r>
              <a:rPr lang="en-US" sz="1600" b="1" dirty="0">
                <a:solidFill>
                  <a:schemeClr val="tx1"/>
                </a:solidFill>
                <a:latin typeface="Times New Roman" panose="02020603050405020304" pitchFamily="18" charset="0"/>
                <a:cs typeface="Times New Roman" panose="02020603050405020304" pitchFamily="18" charset="0"/>
                <a:hlinkClick r:id="rId3"/>
              </a:rPr>
              <a:t>https://</a:t>
            </a:r>
            <a:r>
              <a:rPr lang="en-US" sz="1600" b="1" dirty="0" smtClean="0">
                <a:solidFill>
                  <a:schemeClr val="tx1"/>
                </a:solidFill>
                <a:latin typeface="Times New Roman" panose="02020603050405020304" pitchFamily="18" charset="0"/>
                <a:cs typeface="Times New Roman" panose="02020603050405020304" pitchFamily="18" charset="0"/>
                <a:hlinkClick r:id="rId3"/>
              </a:rPr>
              <a:t>eeb.org/publications/83/waste-and</a:t>
            </a:r>
            <a:r>
              <a:rPr lang="en-US" sz="1600" b="1" dirty="0" smtClean="0">
                <a:solidFill>
                  <a:schemeClr val="tx1"/>
                </a:solidFill>
                <a:latin typeface="Times New Roman" panose="02020603050405020304" pitchFamily="18" charset="0"/>
                <a:cs typeface="Times New Roman" panose="02020603050405020304" pitchFamily="18" charset="0"/>
              </a:rPr>
              <a:t> recycling/84241/report-on-global-recycling-rates.pdf</a:t>
            </a:r>
            <a:endParaRPr lang="en-US" sz="1600" b="1" dirty="0">
              <a:solidFill>
                <a:schemeClr val="tx1"/>
              </a:solidFill>
              <a:latin typeface="Times New Roman" panose="02020603050405020304" pitchFamily="18" charset="0"/>
              <a:cs typeface="Times New Roman" panose="02020603050405020304" pitchFamily="18" charset="0"/>
            </a:endParaRP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694" y="980727"/>
            <a:ext cx="7794612" cy="4778937"/>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233512282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18556" y="116632"/>
            <a:ext cx="4906888" cy="796951"/>
          </a:xfrm>
        </p:spPr>
        <p:txBody>
          <a:bodyPr>
            <a:normAutofit fontScale="90000"/>
          </a:bodyPr>
          <a:lstStyle/>
          <a:p>
            <a:r>
              <a:rPr lang="en-US" sz="5400" b="1"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Treatment Rate</a:t>
            </a:r>
            <a:endParaRPr lang="ar-IQ" sz="5400" b="1"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2"/>
          </p:nvPr>
        </p:nvSpPr>
        <p:spPr>
          <a:xfrm>
            <a:off x="251520" y="6453336"/>
            <a:ext cx="24942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37</a:t>
            </a:fld>
            <a:endParaRPr lang="ar-IQ"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128799157"/>
              </p:ext>
            </p:extLst>
          </p:nvPr>
        </p:nvGraphicFramePr>
        <p:xfrm>
          <a:off x="354360" y="1052736"/>
          <a:ext cx="8435280" cy="4495354"/>
        </p:xfrm>
        <a:graphic>
          <a:graphicData uri="http://schemas.openxmlformats.org/drawingml/2006/chart">
            <c:chart xmlns:c="http://schemas.openxmlformats.org/drawingml/2006/chart" xmlns:r="http://schemas.openxmlformats.org/officeDocument/2006/relationships" r:id="rId3"/>
          </a:graphicData>
        </a:graphic>
      </p:graphicFrame>
      <p:sp>
        <p:nvSpPr>
          <p:cNvPr id="6" name="مستطيل 5"/>
          <p:cNvSpPr/>
          <p:nvPr/>
        </p:nvSpPr>
        <p:spPr>
          <a:xfrm>
            <a:off x="125760" y="5662989"/>
            <a:ext cx="8892480" cy="646331"/>
          </a:xfrm>
          <a:prstGeom prst="rect">
            <a:avLst/>
          </a:prstGeom>
          <a:solidFill>
            <a:schemeClr val="accent1">
              <a:lumMod val="20000"/>
              <a:lumOff val="80000"/>
            </a:schemeClr>
          </a:solidFill>
        </p:spPr>
        <p:txBody>
          <a:bodyPr wrap="square">
            <a:spAutoFit/>
          </a:bodyPr>
          <a:lstStyle/>
          <a:p>
            <a:pPr algn="l"/>
            <a:r>
              <a:rPr lang="en-US" b="1" dirty="0" smtClean="0">
                <a:latin typeface="Times New Roman" panose="02020603050405020304" pitchFamily="18" charset="0"/>
                <a:cs typeface="Times New Roman" panose="02020603050405020304" pitchFamily="18" charset="0"/>
              </a:rPr>
              <a:t>Ref: Eurostat </a:t>
            </a:r>
            <a:r>
              <a:rPr lang="en-US" b="1" dirty="0">
                <a:latin typeface="Times New Roman" panose="02020603050405020304" pitchFamily="18" charset="0"/>
                <a:cs typeface="Times New Roman" panose="02020603050405020304" pitchFamily="18" charset="0"/>
              </a:rPr>
              <a:t>(2016) http://ec.europa.eu/eurostat/documents/2995521/7214320/8-22032016-AP-EN.pdf/eea3c8df-ce89-41e0-a958- 5cc7290825c3 3National Ministry of En</a:t>
            </a:r>
          </a:p>
        </p:txBody>
      </p:sp>
    </p:spTree>
    <p:extLst>
      <p:ext uri="{BB962C8B-B14F-4D97-AF65-F5344CB8AC3E}">
        <p14:creationId xmlns:p14="http://schemas.microsoft.com/office/powerpoint/2010/main" val="155697368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2"/>
          </p:nvPr>
        </p:nvSpPr>
        <p:spPr>
          <a:xfrm>
            <a:off x="323528" y="6444897"/>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38</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993132" y="188640"/>
            <a:ext cx="3157736" cy="648072"/>
          </a:xfrm>
        </p:spPr>
        <p:txBody>
          <a:bodyPr>
            <a:normAutofit fontScale="90000"/>
          </a:bodyPr>
          <a:lstStyle/>
          <a:p>
            <a:r>
              <a:rPr lang="en-US" sz="5400" b="1" dirty="0" smtClean="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Initiatives</a:t>
            </a:r>
            <a:endParaRPr lang="en-US" sz="5400" b="1"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0" y="1602442"/>
            <a:ext cx="8243681" cy="4562861"/>
          </a:xfrm>
          <a:prstGeom prst="rect">
            <a:avLst/>
          </a:prstGeom>
        </p:spPr>
      </p:pic>
      <p:sp>
        <p:nvSpPr>
          <p:cNvPr id="8" name="Rectangle 5"/>
          <p:cNvSpPr/>
          <p:nvPr/>
        </p:nvSpPr>
        <p:spPr>
          <a:xfrm>
            <a:off x="760206" y="927190"/>
            <a:ext cx="6624736" cy="584775"/>
          </a:xfrm>
          <a:prstGeom prst="rect">
            <a:avLst/>
          </a:prstGeom>
        </p:spPr>
        <p:txBody>
          <a:bodyPr wrap="square">
            <a:spAutoFit/>
          </a:bodyPr>
          <a:lstStyle/>
          <a:p>
            <a:pPr marL="342900" indent="-342900">
              <a:buFont typeface="Wingdings" charset="2"/>
              <a:buChar char="Ø"/>
            </a:pPr>
            <a:r>
              <a:rPr lang="en-US" sz="3200" b="1" dirty="0">
                <a:solidFill>
                  <a:srgbClr val="0070C0"/>
                </a:solidFill>
                <a:latin typeface="Times New Roman" panose="02020603050405020304" pitchFamily="18" charset="0"/>
                <a:cs typeface="Times New Roman" panose="02020603050405020304" pitchFamily="18" charset="0"/>
              </a:rPr>
              <a:t>Extended Producer Responsibility</a:t>
            </a:r>
          </a:p>
        </p:txBody>
      </p:sp>
      <p:pic>
        <p:nvPicPr>
          <p:cNvPr id="7" name="Picture 4" descr="mage result for â«ÙØ±ÙØ² Ø¨Ø­ÙØ« Ø§ÙØ¨ÙØ¦Ø© Ø¬Ø§ÙØ¹Ø© Ø¨Ø§Ø¨Ù Ø´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736930"/>
            <a:ext cx="1057141" cy="100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252449"/>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2"/>
          </p:nvPr>
        </p:nvSpPr>
        <p:spPr>
          <a:xfrm>
            <a:off x="251520" y="6464369"/>
            <a:ext cx="24942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39</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38200" y="116632"/>
            <a:ext cx="7046168" cy="97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charset="2"/>
              <a:buChar char="Ø"/>
            </a:pPr>
            <a:r>
              <a:rPr lang="en-US"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Deposit-refund schemes</a:t>
            </a:r>
            <a:endParaRPr lang="en-US"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57200" y="1090910"/>
            <a:ext cx="8291265" cy="4599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smtClean="0">
                <a:latin typeface="Times New Roman" panose="02020603050405020304" pitchFamily="18" charset="0"/>
                <a:cs typeface="Times New Roman" panose="02020603050405020304" pitchFamily="18" charset="0"/>
              </a:rPr>
              <a:t>A DRS  “the surcharge on the price of potentially polluting products. When pollution is avoided by returning the products or their residuals, a refund of the surcharge is granted.”</a:t>
            </a:r>
          </a:p>
          <a:p>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10" name="Rectangle 4"/>
          <p:cNvSpPr/>
          <p:nvPr/>
        </p:nvSpPr>
        <p:spPr>
          <a:xfrm>
            <a:off x="827584" y="5951021"/>
            <a:ext cx="6756979" cy="646331"/>
          </a:xfrm>
          <a:prstGeom prst="rect">
            <a:avLst/>
          </a:prstGeom>
        </p:spPr>
        <p:txBody>
          <a:bodyPr wrap="none">
            <a:spAutoFit/>
          </a:bodyPr>
          <a:lstStyle/>
          <a:p>
            <a:r>
              <a:rPr lang="en-US" sz="3600" b="1" dirty="0">
                <a:solidFill>
                  <a:srgbClr val="FF0000"/>
                </a:solidFill>
              </a:rPr>
              <a:t>98.5% </a:t>
            </a:r>
            <a:r>
              <a:rPr lang="en-US" sz="2000" b="1" dirty="0">
                <a:latin typeface="Times New Roman" panose="02020603050405020304" pitchFamily="18" charset="0"/>
                <a:cs typeface="Times New Roman" panose="02020603050405020304" pitchFamily="18" charset="0"/>
              </a:rPr>
              <a:t>of refillable bottles being returned by consumers</a:t>
            </a:r>
          </a:p>
        </p:txBody>
      </p:sp>
      <p:grpSp>
        <p:nvGrpSpPr>
          <p:cNvPr id="2" name="Group 1"/>
          <p:cNvGrpSpPr/>
          <p:nvPr/>
        </p:nvGrpSpPr>
        <p:grpSpPr>
          <a:xfrm>
            <a:off x="457199" y="2793334"/>
            <a:ext cx="7931224" cy="3083938"/>
            <a:chOff x="457199" y="2793334"/>
            <a:chExt cx="7931224" cy="3083938"/>
          </a:xfrm>
        </p:grpSpPr>
        <p:pic>
          <p:nvPicPr>
            <p:cNvPr id="8" name="Picture 2" desc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4812" y="3212975"/>
              <a:ext cx="2543611" cy="21027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6"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793334"/>
              <a:ext cx="3538737" cy="30839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ight Arrow 5"/>
            <p:cNvSpPr/>
            <p:nvPr/>
          </p:nvSpPr>
          <p:spPr>
            <a:xfrm>
              <a:off x="4139952" y="4025858"/>
              <a:ext cx="1637317" cy="69928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7" name="Picture 4" descr="mage result for â«ÙØ±ÙØ² Ø¨Ø­ÙØ« Ø§ÙØ¨ÙØ¦Ø© Ø¬Ø§ÙØ¹Ø© Ø¨Ø§Ø¨Ù Ø´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5733256"/>
            <a:ext cx="1152129" cy="100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15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780424" y="2459504"/>
            <a:ext cx="7583152" cy="175432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rtl="1">
              <a:defRPr sz="4400" b="1">
                <a:solidFill>
                  <a:srgbClr val="002060"/>
                </a:solidFill>
                <a:latin typeface="+mn-lt"/>
                <a:ea typeface="+mn-ea"/>
                <a:cs typeface="+mn-cs"/>
                <a:sym typeface="Helvetica"/>
              </a:defRPr>
            </a:lvl1pPr>
          </a:lstStyle>
          <a:p>
            <a:pPr lvl="0">
              <a:defRPr>
                <a:latin typeface="+mj-lt"/>
                <a:ea typeface="+mj-ea"/>
                <a:cs typeface="+mj-cs"/>
                <a:sym typeface="Calibri"/>
              </a:defRPr>
            </a:pPr>
            <a:r>
              <a:rPr lang="en-GB" sz="5400" dirty="0">
                <a:ln w="9525">
                  <a:solidFill>
                    <a:schemeClr val="bg1"/>
                  </a:solidFill>
                  <a:prstDash val="solid"/>
                </a:ln>
                <a:solidFill>
                  <a:schemeClr val="tx1"/>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Reasons for launching the program</a:t>
            </a:r>
            <a:endParaRPr sz="5400" dirty="0">
              <a:ln w="9525">
                <a:solidFill>
                  <a:schemeClr val="bg1"/>
                </a:solidFill>
                <a:prstDash val="solid"/>
              </a:ln>
              <a:solidFill>
                <a:schemeClr val="tx1"/>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sym typeface="Helvetica"/>
            </a:endParaRPr>
          </a:p>
        </p:txBody>
      </p:sp>
      <p:sp>
        <p:nvSpPr>
          <p:cNvPr id="3" name="عنصر نائب لرقم الشريحة 2"/>
          <p:cNvSpPr>
            <a:spLocks noGrp="1"/>
          </p:cNvSpPr>
          <p:nvPr>
            <p:ph type="sldNum" sz="quarter" idx="2"/>
          </p:nvPr>
        </p:nvSpPr>
        <p:spPr>
          <a:xfrm>
            <a:off x="457200" y="6400413"/>
            <a:ext cx="170879" cy="276999"/>
          </a:xfrm>
        </p:spPr>
        <p:txBody>
          <a:bodyPr/>
          <a:lstStyle/>
          <a:p>
            <a:fld id="{86CB4B4D-7CA3-9044-876B-883B54F8677D}" type="slidenum">
              <a:rPr lang="ar-IQ" b="1" smtClean="0">
                <a:solidFill>
                  <a:schemeClr val="tx1"/>
                </a:solidFill>
              </a:rPr>
              <a:t>4</a:t>
            </a:fld>
            <a:endParaRPr lang="ar-IQ" b="1" dirty="0">
              <a:solidFill>
                <a:schemeClr val="tx1"/>
              </a:solidFill>
            </a:endParaRPr>
          </a:p>
        </p:txBody>
      </p:sp>
      <p:pic>
        <p:nvPicPr>
          <p:cNvPr id="5" name="image1.jpg" descr="C:\Users\alnaseem\Downloads\Documents\images.jpg"/>
          <p:cNvPicPr>
            <a:picLocks noChangeAspect="1"/>
          </p:cNvPicPr>
          <p:nvPr/>
        </p:nvPicPr>
        <p:blipFill>
          <a:blip r:embed="rId2">
            <a:extLst/>
          </a:blip>
          <a:stretch>
            <a:fillRect/>
          </a:stretch>
        </p:blipFill>
        <p:spPr>
          <a:xfrm>
            <a:off x="7956376" y="5661248"/>
            <a:ext cx="1052737" cy="1052737"/>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2"/>
          </p:nvPr>
        </p:nvSpPr>
        <p:spPr>
          <a:xfrm>
            <a:off x="179512" y="6464369"/>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40</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05780" y="116632"/>
            <a:ext cx="8532440" cy="87658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fontScale="92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marL="571500" indent="-571500" hangingPunct="1">
              <a:buFont typeface="Wingdings" charset="2"/>
              <a:buChar char="Ø"/>
            </a:pPr>
            <a:r>
              <a:rPr lang="en-US" sz="4000" b="1" dirty="0" smtClean="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Ban on landfilling un-pretreated MSW</a:t>
            </a:r>
            <a:endParaRPr lang="en-US" sz="4000" b="1"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92671" y="1052736"/>
            <a:ext cx="8558657" cy="792307"/>
          </a:xfrm>
          <a:prstGeom prst="rect">
            <a:avLst/>
          </a:prstGeom>
          <a:solidFill>
            <a:schemeClr val="accent1">
              <a:lumMod val="20000"/>
              <a:lumOff val="80000"/>
            </a:schemeClr>
          </a:solidFill>
          <a:ln w="12700">
            <a:miter lim="400000"/>
          </a:ln>
          <a:extLst>
            <a:ext uri="{C572A759-6A51-4108-AA02-DFA0A04FC94B}">
              <ma14:wrappingTextBoxFlag xmlns="" xmlns:ma14="http://schemas.microsoft.com/office/mac/drawingml/2011/main" val="1"/>
            </a:ext>
          </a:extLst>
        </p:spPr>
        <p:txBody>
          <a:bodyPr lIns="45719" rIns="45719">
            <a:normAutofit/>
          </a:bodyPr>
          <a:lstStyle>
            <a:lvl1pPr marL="342900" marR="0" indent="-34290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marL="0" indent="0" algn="ctr" hangingPunct="1">
              <a:buNone/>
            </a:pPr>
            <a:r>
              <a:rPr lang="en-US" sz="1800" b="1" dirty="0" smtClean="0">
                <a:latin typeface="Times New Roman" panose="02020603050405020304" pitchFamily="18" charset="0"/>
                <a:cs typeface="Times New Roman" panose="02020603050405020304" pitchFamily="18" charset="0"/>
              </a:rPr>
              <a:t>*2005, banning certain types of un-treated municipal waste going to landfill (residual household and industry waste)</a:t>
            </a:r>
          </a:p>
        </p:txBody>
      </p:sp>
      <p:pic>
        <p:nvPicPr>
          <p:cNvPr id="8" name="Picture 4" descr="mage result for â«ÙØ±ÙØ² Ø¨Ø­ÙØ« Ø§ÙØ¨ÙØ¦Ø© Ø¬Ø§ÙØ¹Ø© Ø¨Ø§Ø¨Ù Ø´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693" y="5805264"/>
            <a:ext cx="1107795" cy="9324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51520" y="1935976"/>
            <a:ext cx="8640960" cy="4373344"/>
            <a:chOff x="35496" y="1964240"/>
            <a:chExt cx="8948892" cy="4025110"/>
          </a:xfrm>
        </p:grpSpPr>
        <p:pic>
          <p:nvPicPr>
            <p:cNvPr id="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11329" y="788407"/>
              <a:ext cx="3913032" cy="6264697"/>
            </a:xfrm>
            <a:prstGeom prst="rect">
              <a:avLst/>
            </a:prstGeom>
          </p:spPr>
        </p:pic>
        <p:cxnSp>
          <p:nvCxnSpPr>
            <p:cNvPr id="10" name="Curved Connector 8"/>
            <p:cNvCxnSpPr/>
            <p:nvPr/>
          </p:nvCxnSpPr>
          <p:spPr>
            <a:xfrm>
              <a:off x="6300192" y="3816784"/>
              <a:ext cx="1385239" cy="741447"/>
            </a:xfrm>
            <a:prstGeom prst="curvedConnector3">
              <a:avLst/>
            </a:prstGeom>
            <a:ln w="76200">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67544" y="5589240"/>
              <a:ext cx="3986990" cy="400110"/>
            </a:xfrm>
            <a:prstGeom prst="rect">
              <a:avLst/>
            </a:prstGeom>
          </p:spPr>
          <p:txBody>
            <a:bodyPr wrap="none">
              <a:spAutoFit/>
            </a:bodyPr>
            <a:lstStyle/>
            <a:p>
              <a:r>
                <a:rPr lang="en-US" sz="2000" b="1" dirty="0" err="1" smtClean="0">
                  <a:latin typeface="Times New Roman" panose="02020603050405020304" pitchFamily="18" charset="0"/>
                  <a:cs typeface="Times New Roman" panose="02020603050405020304" pitchFamily="18" charset="0"/>
                </a:rPr>
                <a:t>Ref:EPA</a:t>
              </a:r>
              <a:r>
                <a:rPr lang="en-US" sz="2000" b="1" dirty="0" smtClean="0">
                  <a:latin typeface="Times New Roman" panose="02020603050405020304" pitchFamily="18" charset="0"/>
                  <a:cs typeface="Times New Roman" panose="02020603050405020304" pitchFamily="18" charset="0"/>
                </a:rPr>
                <a:t>, waste pretreatment path</a:t>
              </a:r>
              <a:endParaRPr lang="en-US" sz="2000" b="1" dirty="0">
                <a:latin typeface="Times New Roman" panose="02020603050405020304" pitchFamily="18" charset="0"/>
                <a:cs typeface="Times New Roman" panose="02020603050405020304" pitchFamily="18" charset="0"/>
              </a:endParaRPr>
            </a:p>
          </p:txBody>
        </p:sp>
        <p:sp>
          <p:nvSpPr>
            <p:cNvPr id="7" name="Rectangle 3"/>
            <p:cNvSpPr/>
            <p:nvPr/>
          </p:nvSpPr>
          <p:spPr>
            <a:xfrm>
              <a:off x="6012160" y="4403881"/>
              <a:ext cx="2972228" cy="923330"/>
            </a:xfrm>
            <a:prstGeom prst="rect">
              <a:avLst/>
            </a:prstGeom>
          </p:spPr>
          <p:txBody>
            <a:bodyPr wrap="square">
              <a:spAutoFit/>
            </a:bodyPr>
            <a:lstStyle/>
            <a:p>
              <a:pPr algn="ctr"/>
              <a:endParaRPr lang="en-US" dirty="0">
                <a:latin typeface="Times New Roman" panose="02020603050405020304" pitchFamily="18" charset="0"/>
                <a:cs typeface="Times New Roman" panose="02020603050405020304" pitchFamily="18" charset="0"/>
              </a:endParaRPr>
            </a:p>
            <a:p>
              <a:pPr algn="ctr"/>
              <a:r>
                <a:rPr lang="en-US" b="1" dirty="0" smtClean="0">
                  <a:solidFill>
                    <a:srgbClr val="FF0000"/>
                  </a:solidFill>
                  <a:latin typeface="Times New Roman" panose="02020603050405020304" pitchFamily="18" charset="0"/>
                  <a:cs typeface="Times New Roman" panose="02020603050405020304" pitchFamily="18" charset="0"/>
                </a:rPr>
                <a:t>REDUCTION </a:t>
              </a:r>
              <a:r>
                <a:rPr lang="en-US" b="1" u="sng" dirty="0" smtClean="0">
                  <a:solidFill>
                    <a:srgbClr val="FF0000"/>
                  </a:solidFill>
                  <a:latin typeface="Times New Roman" panose="02020603050405020304" pitchFamily="18" charset="0"/>
                  <a:cs typeface="Times New Roman" panose="02020603050405020304" pitchFamily="18" charset="0"/>
                </a:rPr>
                <a:t>30 Mt </a:t>
              </a:r>
              <a:r>
                <a:rPr lang="en-US" b="1" dirty="0" smtClean="0">
                  <a:solidFill>
                    <a:srgbClr val="FF0000"/>
                  </a:solidFill>
                  <a:latin typeface="Times New Roman" panose="02020603050405020304" pitchFamily="18" charset="0"/>
                  <a:cs typeface="Times New Roman" panose="02020603050405020304" pitchFamily="18" charset="0"/>
                </a:rPr>
                <a:t>of CO</a:t>
              </a:r>
              <a:r>
                <a:rPr lang="en-US" b="1" baseline="-25000" dirty="0" smtClean="0">
                  <a:solidFill>
                    <a:srgbClr val="FF0000"/>
                  </a:solidFill>
                  <a:latin typeface="Times New Roman" panose="02020603050405020304" pitchFamily="18" charset="0"/>
                  <a:cs typeface="Times New Roman" panose="02020603050405020304" pitchFamily="18" charset="0"/>
                </a:rPr>
                <a:t>2</a:t>
              </a:r>
              <a:r>
                <a:rPr lang="en-US" b="1" dirty="0" smtClean="0">
                  <a:solidFill>
                    <a:srgbClr val="FF0000"/>
                  </a:solidFill>
                  <a:latin typeface="Times New Roman" panose="02020603050405020304" pitchFamily="18" charset="0"/>
                  <a:cs typeface="Times New Roman" panose="02020603050405020304" pitchFamily="18" charset="0"/>
                </a:rPr>
                <a:t> </a:t>
              </a:r>
              <a:r>
                <a:rPr lang="en-AU" b="1" dirty="0" smtClean="0">
                  <a:solidFill>
                    <a:srgbClr val="FF0000"/>
                  </a:solidFill>
                  <a:latin typeface="Times New Roman" panose="02020603050405020304" pitchFamily="18" charset="0"/>
                  <a:cs typeface="Times New Roman" panose="02020603050405020304" pitchFamily="18" charset="0"/>
                </a:rPr>
                <a:t>last 15 years</a:t>
              </a:r>
              <a:endParaRPr lang="en-US" b="1" baseline="-250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03132841"/>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2"/>
          </p:nvPr>
        </p:nvSpPr>
        <p:spPr>
          <a:xfrm>
            <a:off x="136104" y="6457067"/>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41</a:t>
            </a:fld>
            <a:endParaRPr lang="ar-IQ" b="1"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904900" y="116632"/>
            <a:ext cx="7334200" cy="86940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marL="571500" indent="-571500" algn="l" hangingPunct="1">
              <a:buFont typeface="Wingdings" charset="2"/>
              <a:buChar char="Ø"/>
            </a:pPr>
            <a:r>
              <a:rPr lang="en-US" b="1" dirty="0" smtClean="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Separate collection of waste</a:t>
            </a:r>
            <a:endParaRPr lang="en-US" b="1" dirty="0">
              <a:solidFill>
                <a:srgbClr val="00206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36104" y="986038"/>
            <a:ext cx="8900392" cy="112706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900" marR="0" indent="-34290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r"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algn="l" hangingPunct="1"/>
            <a:r>
              <a:rPr lang="en-US" sz="2000" b="1" dirty="0" smtClean="0">
                <a:latin typeface="Times New Roman" panose="02020603050405020304" pitchFamily="18" charset="0"/>
                <a:cs typeface="Times New Roman" panose="02020603050405020304" pitchFamily="18" charset="0"/>
              </a:rPr>
              <a:t>The separate collection of waste is administered using a number of different </a:t>
            </a:r>
            <a:r>
              <a:rPr lang="en-US" sz="2000" b="1" dirty="0" err="1" smtClean="0">
                <a:latin typeface="Times New Roman" panose="02020603050405020304" pitchFamily="18" charset="0"/>
                <a:cs typeface="Times New Roman" panose="02020603050405020304" pitchFamily="18" charset="0"/>
              </a:rPr>
              <a:t>colour</a:t>
            </a:r>
            <a:r>
              <a:rPr lang="en-US" sz="2000" b="1" dirty="0" smtClean="0">
                <a:latin typeface="Times New Roman" panose="02020603050405020304" pitchFamily="18" charset="0"/>
                <a:cs typeface="Times New Roman" panose="02020603050405020304" pitchFamily="18" charset="0"/>
              </a:rPr>
              <a:t> coded bins found at residential homes, university campus and public places such as train stations</a:t>
            </a:r>
            <a:endParaRPr lang="en-US" sz="2000" b="1" dirty="0">
              <a:latin typeface="Times New Roman" panose="02020603050405020304" pitchFamily="18" charset="0"/>
              <a:cs typeface="Times New Roman" panose="02020603050405020304" pitchFamily="18" charset="0"/>
            </a:endParaRPr>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24" y="2060848"/>
            <a:ext cx="8331164" cy="4009685"/>
          </a:xfrm>
          <a:prstGeom prst="rect">
            <a:avLst/>
          </a:prstGeom>
        </p:spPr>
      </p:pic>
      <p:sp>
        <p:nvSpPr>
          <p:cNvPr id="8" name="Rectangle 4"/>
          <p:cNvSpPr/>
          <p:nvPr/>
        </p:nvSpPr>
        <p:spPr>
          <a:xfrm>
            <a:off x="624996" y="6165304"/>
            <a:ext cx="7024898" cy="338554"/>
          </a:xfrm>
          <a:prstGeom prst="rect">
            <a:avLst/>
          </a:prstGeom>
        </p:spPr>
        <p:txBody>
          <a:bodyPr wrap="square">
            <a:spAutoFit/>
          </a:bodyPr>
          <a:lstStyle/>
          <a:p>
            <a:pPr algn="l"/>
            <a:r>
              <a:rPr lang="en-US" sz="1600" b="1" dirty="0" err="1" smtClean="0">
                <a:solidFill>
                  <a:schemeClr val="tx1"/>
                </a:solidFill>
                <a:latin typeface="Times New Roman" panose="02020603050405020304" pitchFamily="18" charset="0"/>
                <a:cs typeface="Times New Roman" panose="02020603050405020304" pitchFamily="18" charset="0"/>
              </a:rPr>
              <a:t>Ref:http</a:t>
            </a:r>
            <a:r>
              <a:rPr lang="en-US" sz="1600" b="1" dirty="0">
                <a:solidFill>
                  <a:schemeClr val="tx1"/>
                </a:solidFill>
                <a:latin typeface="Times New Roman" panose="02020603050405020304" pitchFamily="18" charset="0"/>
                <a:cs typeface="Times New Roman" panose="02020603050405020304" pitchFamily="18" charset="0"/>
              </a:rPr>
              <a:t>://www.wiesbaden.army.mil/docs/Waste%20Separation%20Chart.pdf</a:t>
            </a:r>
          </a:p>
        </p:txBody>
      </p:sp>
      <p:pic>
        <p:nvPicPr>
          <p:cNvPr id="9" name="Picture 4" descr="mage result for â«ÙØ±ÙØ² Ø¨Ø­ÙØ« Ø§ÙØ¨ÙØ¦Ø© Ø¬Ø§ÙØ¹Ø© Ø¨Ø§Ø¨Ù Ø´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384" y="5780005"/>
            <a:ext cx="1176631" cy="95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21120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5680" y="44624"/>
            <a:ext cx="8686800" cy="634081"/>
          </a:xfrm>
        </p:spPr>
        <p:txBody>
          <a:bodyPr>
            <a:noAutofit/>
          </a:bodyPr>
          <a:lstStyle/>
          <a:p>
            <a:r>
              <a:rPr lang="en-GB" sz="2200" b="1" dirty="0">
                <a:solidFill>
                  <a:srgbClr val="002060"/>
                </a:solidFill>
                <a:effectLst>
                  <a:glow rad="63500">
                    <a:schemeClr val="accent3">
                      <a:satMod val="175000"/>
                      <a:alpha val="40000"/>
                    </a:schemeClr>
                  </a:glow>
                </a:effectLst>
                <a:latin typeface="Times New Roman" panose="02020603050405020304" pitchFamily="18" charset="0"/>
                <a:cs typeface="Times New Roman" panose="02020603050405020304" pitchFamily="18" charset="0"/>
              </a:rPr>
              <a:t>Proposals for Deans on the waste sorting program of the University of Babylon</a:t>
            </a:r>
            <a:endParaRPr lang="ar-IQ" sz="2200" dirty="0">
              <a:solidFill>
                <a:srgbClr val="002060"/>
              </a:solidFill>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3" name="عنصر نائب للنص 2"/>
          <p:cNvSpPr>
            <a:spLocks noGrp="1"/>
          </p:cNvSpPr>
          <p:nvPr>
            <p:ph type="body" idx="1"/>
          </p:nvPr>
        </p:nvSpPr>
        <p:spPr>
          <a:xfrm>
            <a:off x="124712" y="692696"/>
            <a:ext cx="8911784" cy="6048672"/>
          </a:xfrm>
        </p:spPr>
        <p:txBody>
          <a:bodyPr>
            <a:noAutofit/>
          </a:bodyPr>
          <a:lstStyle/>
          <a:p>
            <a:pPr marL="0" indent="0" algn="l" rtl="1">
              <a:buNone/>
            </a:pPr>
            <a:r>
              <a:rPr lang="en-GB" sz="1400" b="1" dirty="0" smtClean="0">
                <a:latin typeface="Times New Roman" panose="02020603050405020304" pitchFamily="18" charset="0"/>
                <a:cs typeface="Times New Roman" panose="02020603050405020304" pitchFamily="18" charset="0"/>
              </a:rPr>
              <a:t>1.Allocation </a:t>
            </a:r>
            <a:r>
              <a:rPr lang="en-GB" sz="1400" b="1" dirty="0">
                <a:latin typeface="Times New Roman" panose="02020603050405020304" pitchFamily="18" charset="0"/>
                <a:cs typeface="Times New Roman" panose="02020603050405020304" pitchFamily="18" charset="0"/>
              </a:rPr>
              <a:t>of a committee within each faculty to clean the external structure of containers weekly (maintenance, cleanliness, maintenance, supervision). The committee consists of service workers and supervisors for the purpose of follow-up</a:t>
            </a:r>
            <a:r>
              <a:rPr lang="en-GB" sz="1400" b="1" dirty="0" smtClean="0">
                <a:latin typeface="Times New Roman" panose="02020603050405020304" pitchFamily="18" charset="0"/>
                <a:cs typeface="Times New Roman" panose="02020603050405020304" pitchFamily="18" charset="0"/>
              </a:rPr>
              <a:t>.</a:t>
            </a:r>
          </a:p>
          <a:p>
            <a:pPr marL="0" indent="0" algn="l" rtl="1">
              <a:buNone/>
            </a:pPr>
            <a:r>
              <a:rPr lang="en-GB" sz="1400" b="1" dirty="0">
                <a:latin typeface="Times New Roman" panose="02020603050405020304" pitchFamily="18" charset="0"/>
                <a:cs typeface="Times New Roman" panose="02020603050405020304" pitchFamily="18" charset="0"/>
              </a:rPr>
              <a:t>2. The container models are presented in the form of PPT to be chosen as a standardized model to be unified in all colleges and under the supervision of the team of the </a:t>
            </a:r>
            <a:r>
              <a:rPr lang="en-GB" sz="1400" b="1" dirty="0" err="1">
                <a:latin typeface="Times New Roman" panose="02020603050405020304" pitchFamily="18" charset="0"/>
                <a:cs typeface="Times New Roman" panose="02020603050405020304" pitchFamily="18" charset="0"/>
              </a:rPr>
              <a:t>Center</a:t>
            </a:r>
            <a:r>
              <a:rPr lang="en-GB" sz="1400" b="1" dirty="0">
                <a:latin typeface="Times New Roman" panose="02020603050405020304" pitchFamily="18" charset="0"/>
                <a:cs typeface="Times New Roman" panose="02020603050405020304" pitchFamily="18" charset="0"/>
              </a:rPr>
              <a:t> for Research and Environmental </a:t>
            </a:r>
            <a:r>
              <a:rPr lang="en-GB" sz="1400" b="1" dirty="0" smtClean="0">
                <a:latin typeface="Times New Roman" panose="02020603050405020304" pitchFamily="18" charset="0"/>
                <a:cs typeface="Times New Roman" panose="02020603050405020304" pitchFamily="18" charset="0"/>
              </a:rPr>
              <a:t>Studies. </a:t>
            </a:r>
            <a:endParaRPr lang="en-GB" sz="1400" b="1" dirty="0">
              <a:latin typeface="Times New Roman" panose="02020603050405020304" pitchFamily="18" charset="0"/>
              <a:cs typeface="Times New Roman" panose="02020603050405020304" pitchFamily="18" charset="0"/>
            </a:endParaRPr>
          </a:p>
          <a:p>
            <a:pPr marL="0" indent="0" algn="l" rtl="1">
              <a:buNone/>
            </a:pPr>
            <a:r>
              <a:rPr lang="en-GB" sz="1400" b="1" dirty="0" smtClean="0">
                <a:latin typeface="Times New Roman" panose="02020603050405020304" pitchFamily="18" charset="0"/>
                <a:cs typeface="Times New Roman" panose="02020603050405020304" pitchFamily="18" charset="0"/>
              </a:rPr>
              <a:t>3</a:t>
            </a:r>
            <a:r>
              <a:rPr lang="en-GB" sz="1400" b="1" dirty="0">
                <a:latin typeface="Times New Roman" panose="02020603050405020304" pitchFamily="18" charset="0"/>
                <a:cs typeface="Times New Roman" panose="02020603050405020304" pitchFamily="18" charset="0"/>
              </a:rPr>
              <a:t>. The opinion of the deans of the colleges for the number of containers is based on the field visit by the team to all the joints of the university (places need to put containers), which will be based on the number of containers for each </a:t>
            </a:r>
            <a:r>
              <a:rPr lang="en-GB" sz="1400" b="1" dirty="0" smtClean="0">
                <a:latin typeface="Times New Roman" panose="02020603050405020304" pitchFamily="18" charset="0"/>
                <a:cs typeface="Times New Roman" panose="02020603050405020304" pitchFamily="18" charset="0"/>
              </a:rPr>
              <a:t>college.</a:t>
            </a:r>
          </a:p>
          <a:p>
            <a:pPr marL="0" indent="0" algn="l" rtl="1">
              <a:buNone/>
            </a:pPr>
            <a:r>
              <a:rPr lang="en-GB" sz="1400" b="1" dirty="0">
                <a:latin typeface="Times New Roman" panose="02020603050405020304" pitchFamily="18" charset="0"/>
                <a:cs typeface="Times New Roman" panose="02020603050405020304" pitchFamily="18" charset="0"/>
              </a:rPr>
              <a:t>4. Containers inside buildings whose dimensions are different from outside buildings and are decided during the </a:t>
            </a:r>
            <a:r>
              <a:rPr lang="en-GB" sz="1400" b="1" dirty="0" smtClean="0">
                <a:latin typeface="Times New Roman" panose="02020603050405020304" pitchFamily="18" charset="0"/>
                <a:cs typeface="Times New Roman" panose="02020603050405020304" pitchFamily="18" charset="0"/>
              </a:rPr>
              <a:t>session. </a:t>
            </a:r>
          </a:p>
          <a:p>
            <a:pPr marL="0" indent="0" algn="l" rtl="1">
              <a:buNone/>
            </a:pPr>
            <a:r>
              <a:rPr lang="en-GB" sz="1400" b="1" dirty="0" smtClean="0">
                <a:latin typeface="Times New Roman" panose="02020603050405020304" pitchFamily="18" charset="0"/>
                <a:cs typeface="Times New Roman" panose="02020603050405020304" pitchFamily="18" charset="0"/>
              </a:rPr>
              <a:t> 5. </a:t>
            </a:r>
            <a:r>
              <a:rPr lang="en-GB" sz="1400" b="1" dirty="0">
                <a:latin typeface="Times New Roman" panose="02020603050405020304" pitchFamily="18" charset="0"/>
                <a:cs typeface="Times New Roman" panose="02020603050405020304" pitchFamily="18" charset="0"/>
              </a:rPr>
              <a:t>It is agreed with the deans of faculties on the design of advertising and logo university and instructions of the </a:t>
            </a:r>
            <a:r>
              <a:rPr lang="en-GB" sz="1400" b="1" dirty="0" smtClean="0">
                <a:latin typeface="Times New Roman" panose="02020603050405020304" pitchFamily="18" charset="0"/>
                <a:cs typeface="Times New Roman" panose="02020603050405020304" pitchFamily="18" charset="0"/>
              </a:rPr>
              <a:t>container.</a:t>
            </a:r>
            <a:endParaRPr lang="en-GB" sz="1400" b="1" dirty="0">
              <a:latin typeface="Times New Roman" panose="02020603050405020304" pitchFamily="18" charset="0"/>
              <a:cs typeface="Times New Roman" panose="02020603050405020304" pitchFamily="18" charset="0"/>
            </a:endParaRPr>
          </a:p>
          <a:p>
            <a:pPr marL="0" indent="0" algn="l" rtl="1">
              <a:buNone/>
            </a:pPr>
            <a:r>
              <a:rPr lang="en-GB" sz="1400" b="1" dirty="0" smtClean="0">
                <a:latin typeface="Times New Roman" panose="02020603050405020304" pitchFamily="18" charset="0"/>
                <a:cs typeface="Times New Roman" panose="02020603050405020304" pitchFamily="18" charset="0"/>
              </a:rPr>
              <a:t>6. </a:t>
            </a:r>
            <a:r>
              <a:rPr lang="en-GB" sz="1400" b="1" dirty="0">
                <a:latin typeface="Times New Roman" panose="02020603050405020304" pitchFamily="18" charset="0"/>
                <a:cs typeface="Times New Roman" panose="02020603050405020304" pitchFamily="18" charset="0"/>
              </a:rPr>
              <a:t>Proposal to erect a large container is an implicit project that includes the collection of clothes, shoes, games, and be </a:t>
            </a:r>
            <a:r>
              <a:rPr lang="en-GB" sz="1400" b="1" dirty="0" smtClean="0">
                <a:latin typeface="Times New Roman" panose="02020603050405020304" pitchFamily="18" charset="0"/>
                <a:cs typeface="Times New Roman" panose="02020603050405020304" pitchFamily="18" charset="0"/>
              </a:rPr>
              <a:t>permanent.</a:t>
            </a:r>
          </a:p>
          <a:p>
            <a:pPr marL="0" indent="0" algn="l" rtl="1">
              <a:buNone/>
            </a:pPr>
            <a:r>
              <a:rPr lang="en-GB" sz="1400" b="1" dirty="0" smtClean="0">
                <a:latin typeface="Times New Roman" panose="02020603050405020304" pitchFamily="18" charset="0"/>
                <a:cs typeface="Times New Roman" panose="02020603050405020304" pitchFamily="18" charset="0"/>
              </a:rPr>
              <a:t> 7.Agreement </a:t>
            </a:r>
            <a:r>
              <a:rPr lang="en-GB" sz="1400" b="1" dirty="0">
                <a:latin typeface="Times New Roman" panose="02020603050405020304" pitchFamily="18" charset="0"/>
                <a:cs typeface="Times New Roman" panose="02020603050405020304" pitchFamily="18" charset="0"/>
              </a:rPr>
              <a:t>with the deans to print posters and leaflets awareness guide placed inside the </a:t>
            </a:r>
            <a:r>
              <a:rPr lang="en-GB" sz="1400" b="1" dirty="0" smtClean="0">
                <a:latin typeface="Times New Roman" panose="02020603050405020304" pitchFamily="18" charset="0"/>
                <a:cs typeface="Times New Roman" panose="02020603050405020304" pitchFamily="18" charset="0"/>
              </a:rPr>
              <a:t>colleges.</a:t>
            </a:r>
          </a:p>
          <a:p>
            <a:pPr marL="0" indent="0" algn="l" rtl="1">
              <a:buNone/>
            </a:pPr>
            <a:r>
              <a:rPr lang="en-GB" sz="1400" b="1" dirty="0" smtClean="0">
                <a:latin typeface="Times New Roman" panose="02020603050405020304" pitchFamily="18" charset="0"/>
                <a:cs typeface="Times New Roman" panose="02020603050405020304" pitchFamily="18" charset="0"/>
              </a:rPr>
              <a:t> 8</a:t>
            </a:r>
            <a:r>
              <a:rPr lang="en-GB" sz="1400" b="1" dirty="0">
                <a:latin typeface="Times New Roman" panose="02020603050405020304" pitchFamily="18" charset="0"/>
                <a:cs typeface="Times New Roman" panose="02020603050405020304" pitchFamily="18" charset="0"/>
              </a:rPr>
              <a:t>. Holding workshops to educate students about waste sorting </a:t>
            </a:r>
            <a:r>
              <a:rPr lang="en-GB" sz="1400" b="1" dirty="0" smtClean="0">
                <a:latin typeface="Times New Roman" panose="02020603050405020304" pitchFamily="18" charset="0"/>
                <a:cs typeface="Times New Roman" panose="02020603050405020304" pitchFamily="18" charset="0"/>
              </a:rPr>
              <a:t>programs.</a:t>
            </a:r>
          </a:p>
          <a:p>
            <a:pPr marL="0" indent="0" algn="l" rtl="1">
              <a:buNone/>
            </a:pPr>
            <a:r>
              <a:rPr lang="en-GB" sz="1400" b="1" dirty="0" smtClean="0">
                <a:latin typeface="Times New Roman" panose="02020603050405020304" pitchFamily="18" charset="0"/>
                <a:cs typeface="Times New Roman" panose="02020603050405020304" pitchFamily="18" charset="0"/>
              </a:rPr>
              <a:t> 9.Designing </a:t>
            </a:r>
            <a:r>
              <a:rPr lang="en-GB" sz="1400" b="1" dirty="0">
                <a:latin typeface="Times New Roman" panose="02020603050405020304" pitchFamily="18" charset="0"/>
                <a:cs typeface="Times New Roman" panose="02020603050405020304" pitchFamily="18" charset="0"/>
              </a:rPr>
              <a:t>a website Within the university site and in contact with the research </a:t>
            </a:r>
            <a:r>
              <a:rPr lang="en-GB" sz="1400" b="1" dirty="0" err="1">
                <a:latin typeface="Times New Roman" panose="02020603050405020304" pitchFamily="18" charset="0"/>
                <a:cs typeface="Times New Roman" panose="02020603050405020304" pitchFamily="18" charset="0"/>
              </a:rPr>
              <a:t>center</a:t>
            </a:r>
            <a:r>
              <a:rPr lang="en-GB" sz="1400" b="1" dirty="0">
                <a:latin typeface="Times New Roman" panose="02020603050405020304" pitchFamily="18" charset="0"/>
                <a:cs typeface="Times New Roman" panose="02020603050405020304" pitchFamily="18" charset="0"/>
              </a:rPr>
              <a:t> site through which to review the updates and continuous updates of events and be linked to the office of </a:t>
            </a:r>
            <a:r>
              <a:rPr lang="en-GB" sz="1400" b="1" dirty="0" err="1">
                <a:latin typeface="Times New Roman" panose="02020603050405020304" pitchFamily="18" charset="0"/>
                <a:cs typeface="Times New Roman" panose="02020603050405020304" pitchFamily="18" charset="0"/>
              </a:rPr>
              <a:t>Mr.</a:t>
            </a:r>
            <a:r>
              <a:rPr lang="en-GB" sz="1400" b="1" dirty="0">
                <a:latin typeface="Times New Roman" panose="02020603050405020304" pitchFamily="18" charset="0"/>
                <a:cs typeface="Times New Roman" panose="02020603050405020304" pitchFamily="18" charset="0"/>
              </a:rPr>
              <a:t> Dean in order to achieve the sustainability of the university. </a:t>
            </a:r>
            <a:endParaRPr lang="en-GB" sz="1400" b="1" dirty="0" smtClean="0">
              <a:latin typeface="Times New Roman" panose="02020603050405020304" pitchFamily="18" charset="0"/>
              <a:cs typeface="Times New Roman" panose="02020603050405020304" pitchFamily="18" charset="0"/>
            </a:endParaRPr>
          </a:p>
          <a:p>
            <a:pPr marL="0" indent="0" algn="l" rtl="1">
              <a:buNone/>
            </a:pPr>
            <a:r>
              <a:rPr lang="en-GB" sz="1400" b="1" dirty="0">
                <a:latin typeface="Times New Roman" panose="02020603050405020304" pitchFamily="18" charset="0"/>
                <a:cs typeface="Times New Roman" panose="02020603050405020304" pitchFamily="18" charset="0"/>
              </a:rPr>
              <a:t>10. Contract with companies for the purpose of waste disposal and be under the supervision of the working group to document the dealings with external bodies for the purpose of lifting </a:t>
            </a:r>
            <a:r>
              <a:rPr lang="en-GB" sz="1400" b="1" dirty="0" smtClean="0">
                <a:latin typeface="Times New Roman" panose="02020603050405020304" pitchFamily="18" charset="0"/>
                <a:cs typeface="Times New Roman" panose="02020603050405020304" pitchFamily="18" charset="0"/>
              </a:rPr>
              <a:t>waste.</a:t>
            </a:r>
          </a:p>
        </p:txBody>
      </p:sp>
    </p:spTree>
    <p:extLst>
      <p:ext uri="{BB962C8B-B14F-4D97-AF65-F5344CB8AC3E}">
        <p14:creationId xmlns:p14="http://schemas.microsoft.com/office/powerpoint/2010/main" val="84686198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27784" y="116633"/>
            <a:ext cx="3970784" cy="792088"/>
          </a:xfrm>
        </p:spPr>
        <p:txBody>
          <a:bodyPr>
            <a:noAutofit/>
          </a:bodyPr>
          <a:lstStyle/>
          <a:p>
            <a:r>
              <a:rPr lang="en-GB" b="1" dirty="0" smtClean="0">
                <a:ln w="12700">
                  <a:solidFill>
                    <a:schemeClr val="accent2">
                      <a:lumMod val="50000"/>
                    </a:schemeClr>
                  </a:solidFill>
                  <a:prstDash val="solid"/>
                </a:ln>
                <a:solidFill>
                  <a:schemeClr val="accent2"/>
                </a:solidFill>
                <a:effectLst>
                  <a:glow rad="63500">
                    <a:schemeClr val="accent4">
                      <a:satMod val="175000"/>
                      <a:alpha val="40000"/>
                    </a:schemeClr>
                  </a:glow>
                  <a:outerShdw dist="38100" dir="2640000" algn="bl" rotWithShape="0">
                    <a:schemeClr val="accent1"/>
                  </a:outerShdw>
                </a:effectLst>
                <a:latin typeface="Times New Roman" panose="02020603050405020304" pitchFamily="18" charset="0"/>
                <a:cs typeface="Times New Roman" panose="02020603050405020304" pitchFamily="18" charset="0"/>
              </a:rPr>
              <a:t>Grateful </a:t>
            </a:r>
            <a:r>
              <a:rPr lang="en-GB" b="1" dirty="0">
                <a:ln w="12700">
                  <a:solidFill>
                    <a:schemeClr val="accent2">
                      <a:lumMod val="50000"/>
                    </a:schemeClr>
                  </a:solidFill>
                  <a:prstDash val="solid"/>
                </a:ln>
                <a:solidFill>
                  <a:schemeClr val="accent2"/>
                </a:solidFill>
                <a:effectLst>
                  <a:glow rad="63500">
                    <a:schemeClr val="accent4">
                      <a:satMod val="175000"/>
                      <a:alpha val="40000"/>
                    </a:schemeClr>
                  </a:glow>
                  <a:outerShdw dist="38100" dir="2640000" algn="bl" rotWithShape="0">
                    <a:schemeClr val="accent1"/>
                  </a:outerShdw>
                </a:effectLst>
                <a:latin typeface="Times New Roman" panose="02020603050405020304" pitchFamily="18" charset="0"/>
                <a:cs typeface="Times New Roman" panose="02020603050405020304" pitchFamily="18" charset="0"/>
              </a:rPr>
              <a:t>thanks</a:t>
            </a:r>
            <a:endParaRPr lang="ar-IQ" b="1" dirty="0">
              <a:ln w="12700">
                <a:solidFill>
                  <a:schemeClr val="accent2">
                    <a:lumMod val="50000"/>
                  </a:schemeClr>
                </a:solidFill>
                <a:prstDash val="solid"/>
              </a:ln>
              <a:solidFill>
                <a:schemeClr val="accent2"/>
              </a:solidFill>
              <a:effectLst>
                <a:glow rad="63500">
                  <a:schemeClr val="accent4">
                    <a:satMod val="175000"/>
                    <a:alpha val="40000"/>
                  </a:schemeClr>
                </a:glow>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4" name="عنصر نائب لرقم الشريحة 3"/>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43</a:t>
            </a:fld>
            <a:endParaRPr lang="ar-IQ" b="1" dirty="0">
              <a:solidFill>
                <a:schemeClr val="tx1"/>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79512" y="1052736"/>
            <a:ext cx="8453930" cy="5184576"/>
            <a:chOff x="86695" y="1052736"/>
            <a:chExt cx="8613959" cy="5255315"/>
          </a:xfrm>
        </p:grpSpPr>
        <p:pic>
          <p:nvPicPr>
            <p:cNvPr id="9" name="شعار_جامعة_بابل.gif"/>
            <p:cNvPicPr>
              <a:picLocks noChangeAspect="1"/>
            </p:cNvPicPr>
            <p:nvPr/>
          </p:nvPicPr>
          <p:blipFill>
            <a:blip r:embed="rId2">
              <a:extLst/>
            </a:blip>
            <a:stretch>
              <a:fillRect/>
            </a:stretch>
          </p:blipFill>
          <p:spPr>
            <a:xfrm>
              <a:off x="2987824" y="3210902"/>
              <a:ext cx="3156142" cy="3097149"/>
            </a:xfrm>
            <a:prstGeom prst="rect">
              <a:avLst/>
            </a:prstGeom>
            <a:ln w="12700">
              <a:miter lim="400000"/>
            </a:ln>
          </p:spPr>
        </p:pic>
        <p:pic>
          <p:nvPicPr>
            <p:cNvPr id="8196" name="Picture 4" descr="نتيجة بحث الصور عن د. قحطان مساعد رئيس الجامع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95" y="1052736"/>
              <a:ext cx="3765225" cy="21581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environment_director.jpg"/>
            <p:cNvPicPr>
              <a:picLocks noChangeAspect="1"/>
            </p:cNvPicPr>
            <p:nvPr/>
          </p:nvPicPr>
          <p:blipFill>
            <a:blip r:embed="rId4">
              <a:extLst/>
            </a:blip>
            <a:stretch>
              <a:fillRect/>
            </a:stretch>
          </p:blipFill>
          <p:spPr>
            <a:xfrm>
              <a:off x="5724128" y="1061856"/>
              <a:ext cx="2976526" cy="2472557"/>
            </a:xfrm>
            <a:prstGeom prst="rect">
              <a:avLst/>
            </a:prstGeom>
            <a:ln w="12700">
              <a:miter lim="400000"/>
            </a:ln>
          </p:spPr>
        </p:pic>
      </p:grpSp>
    </p:spTree>
    <p:extLst>
      <p:ext uri="{BB962C8B-B14F-4D97-AF65-F5344CB8AC3E}">
        <p14:creationId xmlns:p14="http://schemas.microsoft.com/office/powerpoint/2010/main" val="59641709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26" name="Shape 226"/>
          <p:cNvSpPr>
            <a:spLocks noGrp="1"/>
          </p:cNvSpPr>
          <p:nvPr>
            <p:ph type="title"/>
          </p:nvPr>
        </p:nvSpPr>
        <p:spPr>
          <a:xfrm>
            <a:off x="1557908" y="2315158"/>
            <a:ext cx="6028184" cy="2227685"/>
          </a:xfrm>
          <a:prstGeom prst="rect">
            <a:avLst/>
          </a:prstGeom>
          <a:solidFill>
            <a:schemeClr val="accent1">
              <a:lumMod val="20000"/>
              <a:lumOff val="80000"/>
            </a:schemeClr>
          </a:solidFill>
          <a:ln>
            <a:solidFill>
              <a:schemeClr val="bg1"/>
            </a:solidFill>
          </a:ln>
        </p:spPr>
        <p:txBody>
          <a:bodyPr>
            <a:normAutofit/>
          </a:bodyPr>
          <a:lstStyle>
            <a:lvl1pPr rtl="1">
              <a:defRPr sz="6000" b="1">
                <a:solidFill>
                  <a:srgbClr val="0070C0"/>
                </a:solidFill>
                <a:latin typeface="+mn-lt"/>
                <a:ea typeface="+mn-ea"/>
                <a:cs typeface="+mn-cs"/>
                <a:sym typeface="Helvetica"/>
              </a:defRPr>
            </a:lvl1pPr>
          </a:lstStyle>
          <a:p>
            <a:pPr>
              <a:defRPr>
                <a:latin typeface="+mj-lt"/>
                <a:ea typeface="+mj-ea"/>
                <a:cs typeface="+mj-cs"/>
                <a:sym typeface="Calibri"/>
              </a:defRPr>
            </a:pPr>
            <a:r>
              <a:rPr lang="en-GB" dirty="0" smtClean="0">
                <a:ln>
                  <a:solidFill>
                    <a:srgbClr val="002060"/>
                  </a:solidFill>
                </a:ln>
                <a:solidFill>
                  <a:schemeClr val="accent2">
                    <a:lumMod val="75000"/>
                  </a:schemeClr>
                </a:solidFill>
                <a:effectLst>
                  <a:innerShdw blurRad="114300">
                    <a:prstClr val="black"/>
                  </a:innerShdw>
                </a:effectLst>
                <a:latin typeface="Times New Roman" panose="02020603050405020304" pitchFamily="18" charset="0"/>
                <a:cs typeface="Times New Roman" panose="02020603050405020304" pitchFamily="18" charset="0"/>
              </a:rPr>
              <a:t>Thanks </a:t>
            </a:r>
            <a:r>
              <a:rPr lang="en-GB" dirty="0">
                <a:ln>
                  <a:solidFill>
                    <a:srgbClr val="002060"/>
                  </a:solidFill>
                </a:ln>
                <a:solidFill>
                  <a:schemeClr val="accent2">
                    <a:lumMod val="75000"/>
                  </a:schemeClr>
                </a:solidFill>
                <a:effectLst>
                  <a:innerShdw blurRad="114300">
                    <a:prstClr val="black"/>
                  </a:innerShdw>
                </a:effectLst>
                <a:latin typeface="Times New Roman" panose="02020603050405020304" pitchFamily="18" charset="0"/>
                <a:cs typeface="Times New Roman" panose="02020603050405020304" pitchFamily="18" charset="0"/>
              </a:rPr>
              <a:t>for your attention</a:t>
            </a:r>
            <a:endParaRPr dirty="0">
              <a:ln>
                <a:solidFill>
                  <a:srgbClr val="002060"/>
                </a:solidFill>
              </a:ln>
              <a:solidFill>
                <a:schemeClr val="accent2">
                  <a:lumMod val="75000"/>
                </a:schemeClr>
              </a:solidFill>
              <a:effectLst>
                <a:innerShdw blurRad="114300">
                  <a:prstClr val="black"/>
                </a:innerShdw>
              </a:effectLst>
              <a:latin typeface="Times New Roman" panose="02020603050405020304" pitchFamily="18" charset="0"/>
              <a:cs typeface="Times New Roman" panose="02020603050405020304" pitchFamily="18" charset="0"/>
              <a:sym typeface="Helvetica"/>
            </a:endParaRPr>
          </a:p>
        </p:txBody>
      </p:sp>
      <p:sp>
        <p:nvSpPr>
          <p:cNvPr id="3" name="عنصر نائب لرقم الشريحة 2"/>
          <p:cNvSpPr>
            <a:spLocks noGrp="1"/>
          </p:cNvSpPr>
          <p:nvPr>
            <p:ph type="sldNum" sz="quarter" idx="2"/>
          </p:nvPr>
        </p:nvSpPr>
        <p:spPr>
          <a:xfrm>
            <a:off x="457200" y="6400413"/>
            <a:ext cx="24621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44</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5" name="image1.jpg" descr="C:\Users\alnaseem\Downloads\Documents\images.jpg"/>
          <p:cNvPicPr>
            <a:picLocks noChangeAspect="1"/>
          </p:cNvPicPr>
          <p:nvPr/>
        </p:nvPicPr>
        <p:blipFill>
          <a:blip r:embed="rId2">
            <a:extLst/>
          </a:blip>
          <a:stretch>
            <a:fillRect/>
          </a:stretch>
        </p:blipFill>
        <p:spPr>
          <a:xfrm>
            <a:off x="7695727" y="5445224"/>
            <a:ext cx="1268761" cy="126876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body" sz="half" idx="1"/>
          </p:nvPr>
        </p:nvSpPr>
        <p:spPr>
          <a:xfrm>
            <a:off x="318356" y="332656"/>
            <a:ext cx="8507288" cy="1437860"/>
          </a:xfrm>
          <a:prstGeom prst="rect">
            <a:avLst/>
          </a:prstGeom>
        </p:spPr>
        <p:txBody>
          <a:bodyPr>
            <a:normAutofit lnSpcReduction="10000"/>
          </a:bodyPr>
          <a:lstStyle>
            <a:lvl1pPr rtl="1">
              <a:defRPr>
                <a:latin typeface="+mn-lt"/>
                <a:ea typeface="+mn-ea"/>
                <a:cs typeface="+mn-cs"/>
                <a:sym typeface="Helvetica"/>
              </a:defRPr>
            </a:lvl1pPr>
          </a:lstStyle>
          <a:p>
            <a:pPr marL="0" indent="0" algn="l">
              <a:buNone/>
              <a:defRPr>
                <a:latin typeface="+mj-lt"/>
                <a:ea typeface="+mj-ea"/>
                <a:cs typeface="+mj-cs"/>
                <a:sym typeface="Calibri"/>
              </a:defRPr>
            </a:pPr>
            <a:r>
              <a:rPr lang="en-GB" b="1" dirty="0" smtClean="0">
                <a:solidFill>
                  <a:srgbClr val="0070C0"/>
                </a:solidFill>
                <a:latin typeface="Times New Roman" panose="02020603050405020304" pitchFamily="18" charset="0"/>
                <a:cs typeface="Times New Roman" panose="02020603050405020304" pitchFamily="18" charset="0"/>
              </a:rPr>
              <a:t>1- Applying </a:t>
            </a:r>
            <a:r>
              <a:rPr lang="en-GB" b="1" dirty="0">
                <a:solidFill>
                  <a:srgbClr val="0070C0"/>
                </a:solidFill>
                <a:latin typeface="Times New Roman" panose="02020603050405020304" pitchFamily="18" charset="0"/>
                <a:cs typeface="Times New Roman" panose="02020603050405020304" pitchFamily="18" charset="0"/>
              </a:rPr>
              <a:t>scientific and academic information gained on the ground and to treat pollution resulting from waste</a:t>
            </a:r>
            <a:endParaRPr b="1" dirty="0">
              <a:solidFill>
                <a:srgbClr val="0070C0"/>
              </a:solidFill>
              <a:latin typeface="Times New Roman" panose="02020603050405020304" pitchFamily="18" charset="0"/>
              <a:cs typeface="Times New Roman" panose="02020603050405020304" pitchFamily="18" charset="0"/>
              <a:sym typeface="Helvetica"/>
            </a:endParaRPr>
          </a:p>
        </p:txBody>
      </p:sp>
      <p:grpSp>
        <p:nvGrpSpPr>
          <p:cNvPr id="2" name="Group 1"/>
          <p:cNvGrpSpPr/>
          <p:nvPr/>
        </p:nvGrpSpPr>
        <p:grpSpPr>
          <a:xfrm>
            <a:off x="253102" y="1988840"/>
            <a:ext cx="8637796" cy="3681031"/>
            <a:chOff x="35040" y="1988840"/>
            <a:chExt cx="8637796" cy="3681031"/>
          </a:xfrm>
        </p:grpSpPr>
        <p:pic>
          <p:nvPicPr>
            <p:cNvPr id="2050" name="Picture 2" descr="C:\Users\alnaseem\Desktop\pictures\images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0" y="1988840"/>
              <a:ext cx="4405675" cy="36810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naseem\Desktop\pictures\30_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542" y="1988840"/>
              <a:ext cx="4163294" cy="368103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عنصر نائب لرقم الشريحة 2"/>
          <p:cNvSpPr>
            <a:spLocks noGrp="1"/>
          </p:cNvSpPr>
          <p:nvPr>
            <p:ph type="sldNum" sz="quarter" idx="2"/>
          </p:nvPr>
        </p:nvSpPr>
        <p:spPr>
          <a:xfrm>
            <a:off x="457200" y="6400413"/>
            <a:ext cx="170879"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5</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7" name="image1.jpg" descr="C:\Users\alnaseem\Downloads\Documents\images.jpg"/>
          <p:cNvPicPr>
            <a:picLocks noChangeAspect="1"/>
          </p:cNvPicPr>
          <p:nvPr/>
        </p:nvPicPr>
        <p:blipFill>
          <a:blip r:embed="rId4">
            <a:extLst/>
          </a:blip>
          <a:stretch>
            <a:fillRect/>
          </a:stretch>
        </p:blipFill>
        <p:spPr>
          <a:xfrm>
            <a:off x="7956376" y="5733256"/>
            <a:ext cx="1052737" cy="1052737"/>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107504" y="197767"/>
            <a:ext cx="8928992" cy="1143001"/>
          </a:xfrm>
          <a:prstGeom prst="rect">
            <a:avLst/>
          </a:prstGeom>
        </p:spPr>
        <p:txBody>
          <a:bodyPr>
            <a:noAutofit/>
          </a:bodyPr>
          <a:lstStyle>
            <a:lvl1pPr defTabSz="868680" rtl="1">
              <a:defRPr sz="4180">
                <a:latin typeface="+mn-lt"/>
                <a:ea typeface="+mn-ea"/>
                <a:cs typeface="+mn-cs"/>
                <a:sym typeface="Helvetica"/>
              </a:defRPr>
            </a:lvl1pPr>
          </a:lstStyle>
          <a:p>
            <a:pPr>
              <a:defRPr>
                <a:latin typeface="+mj-lt"/>
                <a:ea typeface="+mj-ea"/>
                <a:cs typeface="+mj-cs"/>
                <a:sym typeface="Calibri"/>
              </a:defRPr>
            </a:pPr>
            <a:r>
              <a:rPr lang="en-GB" sz="3600" b="1" dirty="0" smtClean="0">
                <a:solidFill>
                  <a:srgbClr val="0070C0"/>
                </a:solidFill>
                <a:latin typeface="Times New Roman" panose="02020603050405020304" pitchFamily="18" charset="0"/>
                <a:cs typeface="Times New Roman" panose="02020603050405020304" pitchFamily="18" charset="0"/>
                <a:sym typeface="Helvetica"/>
              </a:rPr>
              <a:t>2-</a:t>
            </a:r>
            <a:r>
              <a:rPr lang="en-GB" sz="3600" b="1" dirty="0" smtClean="0">
                <a:solidFill>
                  <a:srgbClr val="0070C0"/>
                </a:solidFill>
                <a:latin typeface="Times New Roman" panose="02020603050405020304" pitchFamily="18" charset="0"/>
                <a:cs typeface="Times New Roman" panose="02020603050405020304" pitchFamily="18" charset="0"/>
              </a:rPr>
              <a:t>The </a:t>
            </a:r>
            <a:r>
              <a:rPr lang="en-GB" sz="3600" b="1" dirty="0">
                <a:solidFill>
                  <a:srgbClr val="0070C0"/>
                </a:solidFill>
                <a:latin typeface="Times New Roman" panose="02020603050405020304" pitchFamily="18" charset="0"/>
                <a:cs typeface="Times New Roman" panose="02020603050405020304" pitchFamily="18" charset="0"/>
              </a:rPr>
              <a:t>deteriorating situation as a result of the random dumping of waste throughout the province of Babylon</a:t>
            </a:r>
            <a:endParaRPr sz="3600" b="1" dirty="0">
              <a:solidFill>
                <a:srgbClr val="0070C0"/>
              </a:solidFill>
              <a:latin typeface="Times New Roman" panose="02020603050405020304" pitchFamily="18" charset="0"/>
              <a:cs typeface="Times New Roman" panose="02020603050405020304" pitchFamily="18" charset="0"/>
              <a:sym typeface="Helvetica"/>
            </a:endParaRPr>
          </a:p>
        </p:txBody>
      </p:sp>
      <p:sp>
        <p:nvSpPr>
          <p:cNvPr id="3" name="عنصر نائب لرقم الشريحة 2"/>
          <p:cNvSpPr>
            <a:spLocks noGrp="1"/>
          </p:cNvSpPr>
          <p:nvPr>
            <p:ph type="sldNum" sz="quarter" idx="2"/>
          </p:nvPr>
        </p:nvSpPr>
        <p:spPr/>
        <p:txBody>
          <a:bodyPr/>
          <a:lstStyle/>
          <a:p>
            <a:fld id="{86CB4B4D-7CA3-9044-876B-883B54F8677D}" type="slidenum">
              <a:rPr lang="ar-IQ" smtClean="0"/>
              <a:t>6</a:t>
            </a:fld>
            <a:endParaRPr lang="ar-IQ"/>
          </a:p>
        </p:txBody>
      </p:sp>
      <p:graphicFrame>
        <p:nvGraphicFramePr>
          <p:cNvPr id="4" name="رسم تخطيطي 3"/>
          <p:cNvGraphicFramePr/>
          <p:nvPr>
            <p:extLst>
              <p:ext uri="{D42A27DB-BD31-4B8C-83A1-F6EECF244321}">
                <p14:modId xmlns:p14="http://schemas.microsoft.com/office/powerpoint/2010/main" val="64435579"/>
              </p:ext>
            </p:extLst>
          </p:nvPr>
        </p:nvGraphicFramePr>
        <p:xfrm>
          <a:off x="179512" y="1196752"/>
          <a:ext cx="8725644"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sz="quarter" idx="1"/>
          </p:nvPr>
        </p:nvSpPr>
        <p:spPr>
          <a:xfrm>
            <a:off x="162313" y="116632"/>
            <a:ext cx="8802175" cy="703877"/>
          </a:xfrm>
          <a:prstGeom prst="rect">
            <a:avLst/>
          </a:prstGeom>
        </p:spPr>
        <p:txBody>
          <a:bodyPr>
            <a:noAutofit/>
          </a:bodyPr>
          <a:lstStyle>
            <a:lvl1pPr marL="0" indent="0" algn="ctr" defTabSz="795527" rtl="1">
              <a:spcBef>
                <a:spcPts val="0"/>
              </a:spcBef>
              <a:buSzTx/>
              <a:buFontTx/>
              <a:buNone/>
              <a:defRPr sz="3828"/>
            </a:lvl1pPr>
          </a:lstStyle>
          <a:p>
            <a:r>
              <a:rPr lang="en-GB" sz="3600" b="1" dirty="0" smtClean="0">
                <a:solidFill>
                  <a:srgbClr val="0070C0"/>
                </a:solidFill>
                <a:latin typeface="Times New Roman" panose="02020603050405020304" pitchFamily="18" charset="0"/>
                <a:cs typeface="Times New Roman" panose="02020603050405020304" pitchFamily="18" charset="0"/>
              </a:rPr>
              <a:t>3-Create </a:t>
            </a:r>
            <a:r>
              <a:rPr lang="en-GB" sz="3600" b="1" dirty="0">
                <a:solidFill>
                  <a:srgbClr val="0070C0"/>
                </a:solidFill>
                <a:latin typeface="Times New Roman" panose="02020603050405020304" pitchFamily="18" charset="0"/>
                <a:cs typeface="Times New Roman" panose="02020603050405020304" pitchFamily="18" charset="0"/>
              </a:rPr>
              <a:t>a clean university environment and take off to the outside world</a:t>
            </a:r>
            <a:endParaRPr sz="36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رقم الشريحة 2"/>
          <p:cNvSpPr>
            <a:spLocks noGrp="1"/>
          </p:cNvSpPr>
          <p:nvPr>
            <p:ph type="sldNum" sz="quarter" idx="2"/>
          </p:nvPr>
        </p:nvSpPr>
        <p:spPr>
          <a:xfrm>
            <a:off x="457200" y="6400413"/>
            <a:ext cx="16927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7</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8" name="image1.jpg" descr="C:\Users\alnaseem\Downloads\Documents\images.jpg"/>
          <p:cNvPicPr>
            <a:picLocks noChangeAspect="1"/>
          </p:cNvPicPr>
          <p:nvPr/>
        </p:nvPicPr>
        <p:blipFill>
          <a:blip r:embed="rId2">
            <a:extLst/>
          </a:blip>
          <a:stretch>
            <a:fillRect/>
          </a:stretch>
        </p:blipFill>
        <p:spPr>
          <a:xfrm>
            <a:off x="8028384" y="5949280"/>
            <a:ext cx="1043608" cy="836713"/>
          </a:xfrm>
          <a:prstGeom prst="rect">
            <a:avLst/>
          </a:prstGeom>
          <a:ln w="12700">
            <a:miter lim="400000"/>
          </a:ln>
        </p:spPr>
      </p:pic>
      <p:pic>
        <p:nvPicPr>
          <p:cNvPr id="1026" name="Picture 2"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1340768"/>
            <a:ext cx="7479703" cy="4561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2"/>
          </p:nvPr>
        </p:nvSpPr>
        <p:spPr/>
        <p:txBody>
          <a:bodyPr/>
          <a:lstStyle/>
          <a:p>
            <a:fld id="{86CB4B4D-7CA3-9044-876B-883B54F8677D}" type="slidenum">
              <a:rPr lang="ar-IQ" smtClean="0"/>
              <a:t>8</a:t>
            </a:fld>
            <a:endParaRPr lang="ar-IQ" dirty="0"/>
          </a:p>
        </p:txBody>
      </p:sp>
      <p:sp>
        <p:nvSpPr>
          <p:cNvPr id="5" name="Shape 159"/>
          <p:cNvSpPr>
            <a:spLocks noGrp="1"/>
          </p:cNvSpPr>
          <p:nvPr>
            <p:ph type="title"/>
          </p:nvPr>
        </p:nvSpPr>
        <p:spPr>
          <a:xfrm>
            <a:off x="966428" y="116633"/>
            <a:ext cx="7211144" cy="792088"/>
          </a:xfrm>
          <a:prstGeom prst="rect">
            <a:avLst/>
          </a:prstGeom>
        </p:spPr>
        <p:txBody>
          <a:bodyPr>
            <a:normAutofit fontScale="90000"/>
          </a:bodyPr>
          <a:lstStyle>
            <a:lvl1pPr marL="0" indent="0" algn="ctr" defTabSz="795527" rtl="1">
              <a:spcBef>
                <a:spcPts val="0"/>
              </a:spcBef>
              <a:buSzTx/>
              <a:buFontTx/>
              <a:buNone/>
              <a:defRPr sz="3828"/>
            </a:lvl1pPr>
          </a:lstStyle>
          <a:p>
            <a:pPr algn="r"/>
            <a:r>
              <a:rPr lang="ar-IQ" sz="3600" b="1" dirty="0" smtClean="0">
                <a:solidFill>
                  <a:srgbClr val="0070C0"/>
                </a:solidFill>
                <a:latin typeface="Times New Roman" panose="02020603050405020304" pitchFamily="18" charset="0"/>
                <a:cs typeface="Times New Roman" panose="02020603050405020304" pitchFamily="18" charset="0"/>
              </a:rPr>
              <a:t> </a:t>
            </a:r>
            <a:r>
              <a:rPr lang="en-GB" sz="3600" b="1" dirty="0" smtClean="0">
                <a:solidFill>
                  <a:srgbClr val="0070C0"/>
                </a:solidFill>
                <a:latin typeface="Times New Roman" panose="02020603050405020304" pitchFamily="18" charset="0"/>
                <a:cs typeface="Times New Roman" panose="02020603050405020304" pitchFamily="18" charset="0"/>
              </a:rPr>
              <a:t>4-Educate </a:t>
            </a:r>
            <a:r>
              <a:rPr lang="en-GB" sz="3600" b="1" dirty="0">
                <a:solidFill>
                  <a:srgbClr val="0070C0"/>
                </a:solidFill>
                <a:latin typeface="Times New Roman" panose="02020603050405020304" pitchFamily="18" charset="0"/>
                <a:cs typeface="Times New Roman" panose="02020603050405020304" pitchFamily="18" charset="0"/>
              </a:rPr>
              <a:t>the Babylonian community</a:t>
            </a:r>
            <a:endParaRPr sz="3600" b="1" dirty="0">
              <a:solidFill>
                <a:srgbClr val="0070C0"/>
              </a:solidFill>
              <a:latin typeface="Times New Roman" panose="02020603050405020304" pitchFamily="18" charset="0"/>
              <a:cs typeface="Times New Roman" panose="02020603050405020304" pitchFamily="18" charset="0"/>
            </a:endParaRPr>
          </a:p>
        </p:txBody>
      </p:sp>
      <p:sp>
        <p:nvSpPr>
          <p:cNvPr id="6" name="AutoShape 2" descr="نتيجة بحث الصور عن بابل الجمعي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7" name="AutoShape 5" descr="صورة ذات صلة"/>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grpSp>
        <p:nvGrpSpPr>
          <p:cNvPr id="2" name="Group 1"/>
          <p:cNvGrpSpPr/>
          <p:nvPr/>
        </p:nvGrpSpPr>
        <p:grpSpPr>
          <a:xfrm>
            <a:off x="251520" y="1052737"/>
            <a:ext cx="8671818" cy="4752527"/>
            <a:chOff x="827584" y="1988840"/>
            <a:chExt cx="8039156" cy="3879874"/>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2664296" cy="3879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188" y="1988840"/>
              <a:ext cx="5174552" cy="3879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0564568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971600" y="2857500"/>
            <a:ext cx="7200801" cy="1143001"/>
          </a:xfrm>
          <a:prstGeom prst="rect">
            <a:avLst/>
          </a:prstGeom>
        </p:spPr>
        <p:txBody>
          <a:bodyPr>
            <a:noAutofit/>
          </a:bodyPr>
          <a:lstStyle>
            <a:lvl1pPr rtl="1">
              <a:defRPr b="1">
                <a:solidFill>
                  <a:srgbClr val="002060"/>
                </a:solidFill>
                <a:latin typeface="+mn-lt"/>
                <a:ea typeface="+mn-ea"/>
                <a:cs typeface="+mn-cs"/>
                <a:sym typeface="Helvetica"/>
              </a:defRPr>
            </a:lvl1pPr>
          </a:lstStyle>
          <a:p>
            <a:pPr lvl="0">
              <a:defRPr>
                <a:latin typeface="+mj-lt"/>
                <a:ea typeface="+mj-ea"/>
                <a:cs typeface="+mj-cs"/>
                <a:sym typeface="Calibri"/>
              </a:defRPr>
            </a:pPr>
            <a:r>
              <a:rPr lang="en-GB" sz="5400" dirty="0" smtClean="0">
                <a:solidFill>
                  <a:schemeClr val="tx1"/>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What </a:t>
            </a:r>
            <a:r>
              <a:rPr lang="en-GB" sz="5400" dirty="0">
                <a:solidFill>
                  <a:schemeClr val="tx1"/>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is the program</a:t>
            </a:r>
            <a:endParaRPr sz="5400" dirty="0">
              <a:solidFill>
                <a:schemeClr val="tx1"/>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sym typeface="Helvetica"/>
            </a:endParaRPr>
          </a:p>
        </p:txBody>
      </p:sp>
      <p:sp>
        <p:nvSpPr>
          <p:cNvPr id="3" name="عنصر نائب لرقم الشريحة 2"/>
          <p:cNvSpPr>
            <a:spLocks noGrp="1"/>
          </p:cNvSpPr>
          <p:nvPr>
            <p:ph type="sldNum" sz="quarter" idx="2"/>
          </p:nvPr>
        </p:nvSpPr>
        <p:spPr>
          <a:xfrm>
            <a:off x="457200" y="6400413"/>
            <a:ext cx="249425" cy="276999"/>
          </a:xfrm>
        </p:spPr>
        <p:txBody>
          <a:bodyPr/>
          <a:lstStyle/>
          <a:p>
            <a:fld id="{86CB4B4D-7CA3-9044-876B-883B54F8677D}" type="slidenum">
              <a:rPr lang="ar-IQ" b="1" smtClean="0">
                <a:solidFill>
                  <a:schemeClr val="tx1"/>
                </a:solidFill>
                <a:latin typeface="Times New Roman" panose="02020603050405020304" pitchFamily="18" charset="0"/>
                <a:cs typeface="Times New Roman" panose="02020603050405020304" pitchFamily="18" charset="0"/>
              </a:rPr>
              <a:t>9</a:t>
            </a:fld>
            <a:endParaRPr lang="ar-IQ" b="1" dirty="0">
              <a:solidFill>
                <a:schemeClr val="tx1"/>
              </a:solidFill>
              <a:latin typeface="Times New Roman" panose="02020603050405020304" pitchFamily="18" charset="0"/>
              <a:cs typeface="Times New Roman" panose="02020603050405020304" pitchFamily="18" charset="0"/>
            </a:endParaRPr>
          </a:p>
        </p:txBody>
      </p:sp>
      <p:pic>
        <p:nvPicPr>
          <p:cNvPr id="6" name="image1.jpg" descr="C:\Users\alnaseem\Downloads\Documents\images.jpg"/>
          <p:cNvPicPr>
            <a:picLocks noChangeAspect="1"/>
          </p:cNvPicPr>
          <p:nvPr/>
        </p:nvPicPr>
        <p:blipFill>
          <a:blip r:embed="rId2">
            <a:extLst/>
          </a:blip>
          <a:stretch>
            <a:fillRect/>
          </a:stretch>
        </p:blipFill>
        <p:spPr>
          <a:xfrm>
            <a:off x="7983759" y="5733256"/>
            <a:ext cx="980729" cy="980729"/>
          </a:xfrm>
          <a:prstGeom prst="rect">
            <a:avLst/>
          </a:prstGeom>
          <a:ln w="12700">
            <a:miter lim="400000"/>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سمة Office">
  <a:themeElements>
    <a:clrScheme name="سمة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سمة Office">
      <a:majorFont>
        <a:latin typeface="Calibri"/>
        <a:ea typeface="Calibri"/>
        <a:cs typeface="Calibri"/>
      </a:majorFont>
      <a:minorFont>
        <a:latin typeface="Helvetica"/>
        <a:ea typeface="Helvetica"/>
        <a:cs typeface="Helvetica"/>
      </a:minorFont>
    </a:fontScheme>
    <a:fmtScheme name="سمة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سمة Office">
  <a:themeElements>
    <a:clrScheme name="سمة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سمة Office">
      <a:majorFont>
        <a:latin typeface="Calibri"/>
        <a:ea typeface="Calibri"/>
        <a:cs typeface="Calibri"/>
      </a:majorFont>
      <a:minorFont>
        <a:latin typeface="Helvetica"/>
        <a:ea typeface="Helvetica"/>
        <a:cs typeface="Helvetica"/>
      </a:minorFont>
    </a:fontScheme>
    <a:fmtScheme name="سمة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1661</Words>
  <Application>Microsoft Office PowerPoint</Application>
  <PresentationFormat>عرض على الشاشة (3:4)‏</PresentationFormat>
  <Paragraphs>199</Paragraphs>
  <Slides>44</Slides>
  <Notes>6</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سمة Office</vt:lpstr>
      <vt:lpstr>University of Babylon Waste sorting and recycling program</vt:lpstr>
      <vt:lpstr>University of Babylon  Waste  Program is sponsored by:</vt:lpstr>
      <vt:lpstr>Contents</vt:lpstr>
      <vt:lpstr>عرض تقديمي في PowerPoint</vt:lpstr>
      <vt:lpstr>عرض تقديمي في PowerPoint</vt:lpstr>
      <vt:lpstr>2-The deteriorating situation as a result of the random dumping of waste throughout the province of Babylon</vt:lpstr>
      <vt:lpstr>عرض تقديمي في PowerPoint</vt:lpstr>
      <vt:lpstr> 4-Educate the Babylonian community</vt:lpstr>
      <vt:lpstr>What is the program</vt:lpstr>
      <vt:lpstr>Purchasing or forming the containers of classified containers for sorting waste according to their categories, taking into consideration the presence of signs indicating the type of waste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Program implementation sites </vt:lpstr>
      <vt:lpstr>The activities carried out by employees on this program</vt:lpstr>
      <vt:lpstr>عرض تقديمي في PowerPoint</vt:lpstr>
      <vt:lpstr> 1- Fixed container structures </vt:lpstr>
      <vt:lpstr> 2- Equipment for volunteer staff</vt:lpstr>
      <vt:lpstr> 3- Students</vt:lpstr>
      <vt:lpstr>4- T-shirts bearing the logo of those responsible for the program</vt:lpstr>
      <vt:lpstr>5- Cars</vt:lpstr>
      <vt:lpstr> Program benefits </vt:lpstr>
      <vt:lpstr>The container logo can be used as a source of advertising for the rest for many years</vt:lpstr>
      <vt:lpstr>عرض تقديمي في PowerPoint</vt:lpstr>
      <vt:lpstr>عرض تقديمي في PowerPoint</vt:lpstr>
      <vt:lpstr>عرض تقديمي في PowerPoint</vt:lpstr>
      <vt:lpstr>عرض تقديمي في PowerPoint</vt:lpstr>
      <vt:lpstr>عرض تقديمي في PowerPoint</vt:lpstr>
      <vt:lpstr>Waste recycling extract (paper, aluminum, plastic, food)</vt:lpstr>
      <vt:lpstr>Germany</vt:lpstr>
      <vt:lpstr>Top 10 Recycling Rate Countries - MSW</vt:lpstr>
      <vt:lpstr>Treatment Rate</vt:lpstr>
      <vt:lpstr>Initiatives</vt:lpstr>
      <vt:lpstr>عرض تقديمي في PowerPoint</vt:lpstr>
      <vt:lpstr>عرض تقديمي في PowerPoint</vt:lpstr>
      <vt:lpstr>عرض تقديمي في PowerPoint</vt:lpstr>
      <vt:lpstr>Proposals for Deans on the waste sorting program of the University of Babylon</vt:lpstr>
      <vt:lpstr>Grateful thanks</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اليوم المحلي لتنظيف مدينة الحلة</dc:title>
  <dc:creator>Environment</dc:creator>
  <cp:lastModifiedBy>Windows User</cp:lastModifiedBy>
  <cp:revision>165</cp:revision>
  <dcterms:modified xsi:type="dcterms:W3CDTF">2019-10-30T09:23:27Z</dcterms:modified>
</cp:coreProperties>
</file>